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jpg" ContentType="image/jpeg"/>
  <Default Extension="mkv" ContentType="video/unknown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ags/tag2.xml" ContentType="application/vnd.openxmlformats-officedocument.presentationml.tags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ags/tag6.xml" ContentType="application/vnd.openxmlformats-officedocument.presentationml.tags+xml"/>
  <Override PartName="/ppt/theme/theme5.xml" ContentType="application/vnd.openxmlformats-officedocument.theme+xml"/>
  <Override PartName="/ppt/tags/tag7.xml" ContentType="application/vnd.openxmlformats-officedocument.presentationml.tags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omments/comment2.xml" ContentType="application/vnd.openxmlformats-officedocument.presentationml.comments+xml"/>
  <Override PartName="/ppt/notesSlides/notesSlide11.xml" ContentType="application/vnd.openxmlformats-officedocument.presentationml.notesSlide+xml"/>
  <Override PartName="/ppt/comments/comment3.xml" ContentType="application/vnd.openxmlformats-officedocument.presentationml.comments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comments/comment4.xml" ContentType="application/vnd.openxmlformats-officedocument.presentationml.comments+xml"/>
  <Override PartName="/ppt/notesSlides/notesSlide30.xml" ContentType="application/vnd.openxmlformats-officedocument.presentationml.notesSlide+xml"/>
  <Override PartName="/ppt/comments/comment5.xml" ContentType="application/vnd.openxmlformats-officedocument.presentationml.comments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comments/comment6.xml" ContentType="application/vnd.openxmlformats-officedocument.presentationml.comments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comments/comment7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firstSlideNum="0" saveSubsetFonts="1" autoCompressPictures="0">
  <p:sldMasterIdLst>
    <p:sldMasterId id="2147493597" r:id="rId4"/>
    <p:sldMasterId id="2147493455" r:id="rId5"/>
    <p:sldMasterId id="2147493599" r:id="rId6"/>
  </p:sldMasterIdLst>
  <p:notesMasterIdLst>
    <p:notesMasterId r:id="rId103"/>
  </p:notesMasterIdLst>
  <p:handoutMasterIdLst>
    <p:handoutMasterId r:id="rId104"/>
  </p:handoutMasterIdLst>
  <p:sldIdLst>
    <p:sldId id="256" r:id="rId7"/>
    <p:sldId id="371" r:id="rId8"/>
    <p:sldId id="383" r:id="rId9"/>
    <p:sldId id="373" r:id="rId10"/>
    <p:sldId id="416" r:id="rId11"/>
    <p:sldId id="417" r:id="rId12"/>
    <p:sldId id="418" r:id="rId13"/>
    <p:sldId id="419" r:id="rId14"/>
    <p:sldId id="370" r:id="rId15"/>
    <p:sldId id="369" r:id="rId16"/>
    <p:sldId id="378" r:id="rId17"/>
    <p:sldId id="301" r:id="rId18"/>
    <p:sldId id="302" r:id="rId19"/>
    <p:sldId id="303" r:id="rId20"/>
    <p:sldId id="304" r:id="rId21"/>
    <p:sldId id="305" r:id="rId22"/>
    <p:sldId id="306" r:id="rId23"/>
    <p:sldId id="307" r:id="rId24"/>
    <p:sldId id="308" r:id="rId25"/>
    <p:sldId id="309" r:id="rId26"/>
    <p:sldId id="310" r:id="rId27"/>
    <p:sldId id="311" r:id="rId28"/>
    <p:sldId id="312" r:id="rId29"/>
    <p:sldId id="313" r:id="rId30"/>
    <p:sldId id="314" r:id="rId31"/>
    <p:sldId id="315" r:id="rId32"/>
    <p:sldId id="316" r:id="rId33"/>
    <p:sldId id="399" r:id="rId34"/>
    <p:sldId id="400" r:id="rId35"/>
    <p:sldId id="401" r:id="rId36"/>
    <p:sldId id="402" r:id="rId37"/>
    <p:sldId id="403" r:id="rId38"/>
    <p:sldId id="404" r:id="rId39"/>
    <p:sldId id="405" r:id="rId40"/>
    <p:sldId id="420" r:id="rId41"/>
    <p:sldId id="421" r:id="rId42"/>
    <p:sldId id="424" r:id="rId43"/>
    <p:sldId id="423" r:id="rId44"/>
    <p:sldId id="422" r:id="rId45"/>
    <p:sldId id="388" r:id="rId46"/>
    <p:sldId id="389" r:id="rId47"/>
    <p:sldId id="374" r:id="rId48"/>
    <p:sldId id="382" r:id="rId49"/>
    <p:sldId id="318" r:id="rId50"/>
    <p:sldId id="425" r:id="rId51"/>
    <p:sldId id="320" r:id="rId52"/>
    <p:sldId id="426" r:id="rId53"/>
    <p:sldId id="427" r:id="rId54"/>
    <p:sldId id="323" r:id="rId55"/>
    <p:sldId id="428" r:id="rId56"/>
    <p:sldId id="429" r:id="rId57"/>
    <p:sldId id="324" r:id="rId58"/>
    <p:sldId id="325" r:id="rId59"/>
    <p:sldId id="327" r:id="rId60"/>
    <p:sldId id="328" r:id="rId61"/>
    <p:sldId id="394" r:id="rId62"/>
    <p:sldId id="329" r:id="rId63"/>
    <p:sldId id="368" r:id="rId64"/>
    <p:sldId id="408" r:id="rId65"/>
    <p:sldId id="409" r:id="rId66"/>
    <p:sldId id="410" r:id="rId67"/>
    <p:sldId id="411" r:id="rId68"/>
    <p:sldId id="412" r:id="rId69"/>
    <p:sldId id="413" r:id="rId70"/>
    <p:sldId id="414" r:id="rId71"/>
    <p:sldId id="395" r:id="rId72"/>
    <p:sldId id="396" r:id="rId73"/>
    <p:sldId id="375" r:id="rId74"/>
    <p:sldId id="398" r:id="rId75"/>
    <p:sldId id="397" r:id="rId76"/>
    <p:sldId id="359" r:id="rId77"/>
    <p:sldId id="360" r:id="rId78"/>
    <p:sldId id="376" r:id="rId79"/>
    <p:sldId id="343" r:id="rId80"/>
    <p:sldId id="344" r:id="rId81"/>
    <p:sldId id="345" r:id="rId82"/>
    <p:sldId id="361" r:id="rId83"/>
    <p:sldId id="347" r:id="rId84"/>
    <p:sldId id="348" r:id="rId85"/>
    <p:sldId id="362" r:id="rId86"/>
    <p:sldId id="352" r:id="rId87"/>
    <p:sldId id="353" r:id="rId88"/>
    <p:sldId id="354" r:id="rId89"/>
    <p:sldId id="363" r:id="rId90"/>
    <p:sldId id="364" r:id="rId91"/>
    <p:sldId id="377" r:id="rId92"/>
    <p:sldId id="350" r:id="rId93"/>
    <p:sldId id="355" r:id="rId94"/>
    <p:sldId id="349" r:id="rId95"/>
    <p:sldId id="357" r:id="rId96"/>
    <p:sldId id="358" r:id="rId97"/>
    <p:sldId id="406" r:id="rId98"/>
    <p:sldId id="407" r:id="rId99"/>
    <p:sldId id="380" r:id="rId100"/>
    <p:sldId id="392" r:id="rId101"/>
    <p:sldId id="299" r:id="rId102"/>
  </p:sldIdLst>
  <p:sldSz cx="9144000" cy="6858000" type="screen4x3"/>
  <p:notesSz cx="7023100" cy="9309100"/>
  <p:custDataLst>
    <p:tags r:id="rId105"/>
  </p:custDataLst>
  <p:defaultTextStyle>
    <a:defPPr>
      <a:defRPr lang="en-US"/>
    </a:defPPr>
    <a:lvl1pPr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+mn-ea"/>
        <a:cs typeface="Arial" panose="020B0604020202020204" pitchFamily="34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  <p15:guide id="3" pos="2880" userDrawn="1">
          <p15:clr>
            <a:srgbClr val="A4A3A4"/>
          </p15:clr>
        </p15:guide>
        <p15:guide id="4" orient="horz" pos="4319" userDrawn="1">
          <p15:clr>
            <a:srgbClr val="A4A3A4"/>
          </p15:clr>
        </p15:guide>
        <p15:guide id="5" userDrawn="1">
          <p15:clr>
            <a:srgbClr val="A4A3A4"/>
          </p15:clr>
        </p15:guide>
        <p15:guide id="6" orient="horz" pos="3808" userDrawn="1">
          <p15:clr>
            <a:srgbClr val="A4A3A4"/>
          </p15:clr>
        </p15:guide>
        <p15:guide id="7" orient="horz" pos="3611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Klang, Pavel" initials="KP" lastIdx="8" clrIdx="0">
    <p:extLst>
      <p:ext uri="{19B8F6BF-5375-455C-9EA6-DF929625EA0E}">
        <p15:presenceInfo xmlns:p15="http://schemas.microsoft.com/office/powerpoint/2012/main" userId="S-1-5-21-3588447096-1463914-869570945-832978" providerId="AD"/>
      </p:ext>
    </p:extLst>
  </p:cmAuthor>
  <p:cmAuthor id="2" name="Gomola, Alojz" initials="GA" lastIdx="33" clrIdx="1">
    <p:extLst>
      <p:ext uri="{19B8F6BF-5375-455C-9EA6-DF929625EA0E}">
        <p15:presenceInfo xmlns:p15="http://schemas.microsoft.com/office/powerpoint/2012/main" userId="S-1-5-21-3588447096-1463914-869570945-1432209" providerId="AD"/>
      </p:ext>
    </p:extLst>
  </p:cmAuthor>
  <p:cmAuthor id="3" name="Alojz Gomola" initials="AG" lastIdx="3" clrIdx="2">
    <p:extLst>
      <p:ext uri="{19B8F6BF-5375-455C-9EA6-DF929625EA0E}">
        <p15:presenceInfo xmlns:p15="http://schemas.microsoft.com/office/powerpoint/2012/main" userId="f7439ce9bf568963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7F7F7F"/>
    <a:srgbClr val="000000"/>
    <a:srgbClr val="EE3124"/>
    <a:srgbClr val="595959"/>
    <a:srgbClr val="E71D1D"/>
    <a:srgbClr val="EB2819"/>
    <a:srgbClr val="E4202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26" autoAdjust="0"/>
    <p:restoredTop sz="95280" autoAdjust="0"/>
  </p:normalViewPr>
  <p:slideViewPr>
    <p:cSldViewPr snapToGrid="0" snapToObjects="1">
      <p:cViewPr varScale="1">
        <p:scale>
          <a:sx n="114" d="100"/>
          <a:sy n="114" d="100"/>
        </p:scale>
        <p:origin x="636" y="72"/>
      </p:cViewPr>
      <p:guideLst>
        <p:guide orient="horz" pos="1620"/>
        <p:guide orient="horz" pos="2160"/>
        <p:guide pos="2880"/>
        <p:guide orient="horz" pos="4319"/>
        <p:guide/>
        <p:guide orient="horz" pos="3808"/>
        <p:guide orient="horz" pos="3611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notesViewPr>
    <p:cSldViewPr snapToGrid="0" snapToObjects="1">
      <p:cViewPr varScale="1">
        <p:scale>
          <a:sx n="83" d="100"/>
          <a:sy n="83" d="100"/>
        </p:scale>
        <p:origin x="3888" y="7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0.xml"/><Relationship Id="rId21" Type="http://schemas.openxmlformats.org/officeDocument/2006/relationships/slide" Target="slides/slide15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63" Type="http://schemas.openxmlformats.org/officeDocument/2006/relationships/slide" Target="slides/slide57.xml"/><Relationship Id="rId68" Type="http://schemas.openxmlformats.org/officeDocument/2006/relationships/slide" Target="slides/slide62.xml"/><Relationship Id="rId84" Type="http://schemas.openxmlformats.org/officeDocument/2006/relationships/slide" Target="slides/slide78.xml"/><Relationship Id="rId89" Type="http://schemas.openxmlformats.org/officeDocument/2006/relationships/slide" Target="slides/slide83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07" Type="http://schemas.openxmlformats.org/officeDocument/2006/relationships/presProps" Target="presProps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slide" Target="slides/slide47.xml"/><Relationship Id="rId58" Type="http://schemas.openxmlformats.org/officeDocument/2006/relationships/slide" Target="slides/slide52.xml"/><Relationship Id="rId66" Type="http://schemas.openxmlformats.org/officeDocument/2006/relationships/slide" Target="slides/slide60.xml"/><Relationship Id="rId74" Type="http://schemas.openxmlformats.org/officeDocument/2006/relationships/slide" Target="slides/slide68.xml"/><Relationship Id="rId79" Type="http://schemas.openxmlformats.org/officeDocument/2006/relationships/slide" Target="slides/slide73.xml"/><Relationship Id="rId87" Type="http://schemas.openxmlformats.org/officeDocument/2006/relationships/slide" Target="slides/slide81.xml"/><Relationship Id="rId102" Type="http://schemas.openxmlformats.org/officeDocument/2006/relationships/slide" Target="slides/slide96.xml"/><Relationship Id="rId110" Type="http://schemas.openxmlformats.org/officeDocument/2006/relationships/tableStyles" Target="tableStyles.xml"/><Relationship Id="rId5" Type="http://schemas.openxmlformats.org/officeDocument/2006/relationships/slideMaster" Target="slideMasters/slideMaster2.xml"/><Relationship Id="rId61" Type="http://schemas.openxmlformats.org/officeDocument/2006/relationships/slide" Target="slides/slide55.xml"/><Relationship Id="rId82" Type="http://schemas.openxmlformats.org/officeDocument/2006/relationships/slide" Target="slides/slide76.xml"/><Relationship Id="rId90" Type="http://schemas.openxmlformats.org/officeDocument/2006/relationships/slide" Target="slides/slide84.xml"/><Relationship Id="rId95" Type="http://schemas.openxmlformats.org/officeDocument/2006/relationships/slide" Target="slides/slide89.xml"/><Relationship Id="rId19" Type="http://schemas.openxmlformats.org/officeDocument/2006/relationships/slide" Target="slides/slide1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slide" Target="slides/slide50.xml"/><Relationship Id="rId64" Type="http://schemas.openxmlformats.org/officeDocument/2006/relationships/slide" Target="slides/slide58.xml"/><Relationship Id="rId69" Type="http://schemas.openxmlformats.org/officeDocument/2006/relationships/slide" Target="slides/slide63.xml"/><Relationship Id="rId77" Type="http://schemas.openxmlformats.org/officeDocument/2006/relationships/slide" Target="slides/slide71.xml"/><Relationship Id="rId100" Type="http://schemas.openxmlformats.org/officeDocument/2006/relationships/slide" Target="slides/slide94.xml"/><Relationship Id="rId105" Type="http://schemas.openxmlformats.org/officeDocument/2006/relationships/tags" Target="tags/tag1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72" Type="http://schemas.openxmlformats.org/officeDocument/2006/relationships/slide" Target="slides/slide66.xml"/><Relationship Id="rId80" Type="http://schemas.openxmlformats.org/officeDocument/2006/relationships/slide" Target="slides/slide74.xml"/><Relationship Id="rId85" Type="http://schemas.openxmlformats.org/officeDocument/2006/relationships/slide" Target="slides/slide79.xml"/><Relationship Id="rId93" Type="http://schemas.openxmlformats.org/officeDocument/2006/relationships/slide" Target="slides/slide87.xml"/><Relationship Id="rId98" Type="http://schemas.openxmlformats.org/officeDocument/2006/relationships/slide" Target="slides/slide92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slide" Target="slides/slide53.xml"/><Relationship Id="rId67" Type="http://schemas.openxmlformats.org/officeDocument/2006/relationships/slide" Target="slides/slide61.xml"/><Relationship Id="rId103" Type="http://schemas.openxmlformats.org/officeDocument/2006/relationships/notesMaster" Target="notesMasters/notesMaster1.xml"/><Relationship Id="rId108" Type="http://schemas.openxmlformats.org/officeDocument/2006/relationships/viewProps" Target="viewProp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slide" Target="slides/slide48.xml"/><Relationship Id="rId62" Type="http://schemas.openxmlformats.org/officeDocument/2006/relationships/slide" Target="slides/slide56.xml"/><Relationship Id="rId70" Type="http://schemas.openxmlformats.org/officeDocument/2006/relationships/slide" Target="slides/slide64.xml"/><Relationship Id="rId75" Type="http://schemas.openxmlformats.org/officeDocument/2006/relationships/slide" Target="slides/slide69.xml"/><Relationship Id="rId83" Type="http://schemas.openxmlformats.org/officeDocument/2006/relationships/slide" Target="slides/slide77.xml"/><Relationship Id="rId88" Type="http://schemas.openxmlformats.org/officeDocument/2006/relationships/slide" Target="slides/slide82.xml"/><Relationship Id="rId91" Type="http://schemas.openxmlformats.org/officeDocument/2006/relationships/slide" Target="slides/slide85.xml"/><Relationship Id="rId96" Type="http://schemas.openxmlformats.org/officeDocument/2006/relationships/slide" Target="slides/slide90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3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slide" Target="slides/slide51.xml"/><Relationship Id="rId106" Type="http://schemas.openxmlformats.org/officeDocument/2006/relationships/commentAuthors" Target="commentAuthor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Relationship Id="rId60" Type="http://schemas.openxmlformats.org/officeDocument/2006/relationships/slide" Target="slides/slide54.xml"/><Relationship Id="rId65" Type="http://schemas.openxmlformats.org/officeDocument/2006/relationships/slide" Target="slides/slide59.xml"/><Relationship Id="rId73" Type="http://schemas.openxmlformats.org/officeDocument/2006/relationships/slide" Target="slides/slide67.xml"/><Relationship Id="rId78" Type="http://schemas.openxmlformats.org/officeDocument/2006/relationships/slide" Target="slides/slide72.xml"/><Relationship Id="rId81" Type="http://schemas.openxmlformats.org/officeDocument/2006/relationships/slide" Target="slides/slide75.xml"/><Relationship Id="rId86" Type="http://schemas.openxmlformats.org/officeDocument/2006/relationships/slide" Target="slides/slide80.xml"/><Relationship Id="rId94" Type="http://schemas.openxmlformats.org/officeDocument/2006/relationships/slide" Target="slides/slide88.xml"/><Relationship Id="rId99" Type="http://schemas.openxmlformats.org/officeDocument/2006/relationships/slide" Target="slides/slide93.xml"/><Relationship Id="rId101" Type="http://schemas.openxmlformats.org/officeDocument/2006/relationships/slide" Target="slides/slide9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39" Type="http://schemas.openxmlformats.org/officeDocument/2006/relationships/slide" Target="slides/slide33.xml"/><Relationship Id="rId109" Type="http://schemas.openxmlformats.org/officeDocument/2006/relationships/theme" Target="theme/theme1.xml"/><Relationship Id="rId34" Type="http://schemas.openxmlformats.org/officeDocument/2006/relationships/slide" Target="slides/slide28.xml"/><Relationship Id="rId50" Type="http://schemas.openxmlformats.org/officeDocument/2006/relationships/slide" Target="slides/slide44.xml"/><Relationship Id="rId55" Type="http://schemas.openxmlformats.org/officeDocument/2006/relationships/slide" Target="slides/slide49.xml"/><Relationship Id="rId76" Type="http://schemas.openxmlformats.org/officeDocument/2006/relationships/slide" Target="slides/slide70.xml"/><Relationship Id="rId97" Type="http://schemas.openxmlformats.org/officeDocument/2006/relationships/slide" Target="slides/slide91.xml"/><Relationship Id="rId104" Type="http://schemas.openxmlformats.org/officeDocument/2006/relationships/handoutMaster" Target="handoutMasters/handoutMaster1.xml"/><Relationship Id="rId7" Type="http://schemas.openxmlformats.org/officeDocument/2006/relationships/slide" Target="slides/slide1.xml"/><Relationship Id="rId71" Type="http://schemas.openxmlformats.org/officeDocument/2006/relationships/slide" Target="slides/slide65.xml"/><Relationship Id="rId92" Type="http://schemas.openxmlformats.org/officeDocument/2006/relationships/slide" Target="slides/slide8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11:49.068" idx="26">
    <p:pos x="10" y="10"/>
    <p:text>What honeywell introduction,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2:44.756" idx="27">
    <p:pos x="10" y="106"/>
    <p:text>Sort of commercial introduction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01.473" idx="28">
    <p:pos x="10" y="202"/>
    <p:text>To give a commite a feeling what is going on</p:text>
    <p:extLst>
      <p:ext uri="{C676402C-5697-4E1C-873F-D02D1690AC5C}">
        <p15:threadingInfo xmlns:p15="http://schemas.microsoft.com/office/powerpoint/2012/main" timeZoneBias="-60">
          <p15:parentCm authorId="2" idx="26"/>
        </p15:threadingInfo>
      </p:ext>
    </p:extLst>
  </p:cm>
  <p:cm authorId="2" dt="2019-01-31T15:13:11.186" idx="29">
    <p:pos x="6" y="305"/>
    <p:text>The private industry viewpoint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15:52.988" idx="30">
    <p:pos x="6" y="401"/>
    <p:text>What I have done differently, what was my experience in terms of academia/industry 
What I learned here I can not learned in academia</p:text>
    <p:extLst>
      <p:ext uri="{C676402C-5697-4E1C-873F-D02D1690AC5C}">
        <p15:threadingInfo xmlns:p15="http://schemas.microsoft.com/office/powerpoint/2012/main" timeZoneBias="-60">
          <p15:parentCm authorId="2" idx="29"/>
        </p15:threadingInfo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19:54.448" idx="18">
    <p:pos x="5441" y="539"/>
    <p:text>Check Field of View/Vision,
Check thesis</p:text>
    <p:extLst>
      <p:ext uri="{C676402C-5697-4E1C-873F-D02D1690AC5C}">
        <p15:threadingInfo xmlns:p15="http://schemas.microsoft.com/office/powerpoint/2012/main" timeZoneBias="0"/>
      </p:ext>
    </p:extLst>
  </p:cm>
  <p:cm authorId="2" dt="2019-02-07T09:36:40.646" idx="33">
    <p:pos x="5441" y="635"/>
    <p:text>Done its ok</p:text>
    <p:extLst>
      <p:ext uri="{C676402C-5697-4E1C-873F-D02D1690AC5C}">
        <p15:threadingInfo xmlns:p15="http://schemas.microsoft.com/office/powerpoint/2012/main" timeZoneBias="-60">
          <p15:parentCm authorId="2" idx="18"/>
        </p15:threadingInfo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2T14:48:25.778" idx="1">
    <p:pos x="10" y="10"/>
    <p:text>Test change</p:text>
    <p:extLst>
      <p:ext uri="{C676402C-5697-4E1C-873F-D02D1690AC5C}">
        <p15:threadingInfo xmlns:p15="http://schemas.microsoft.com/office/powerpoint/2012/main" timeZoneBias="-60"/>
      </p:ext>
    </p:extLst>
  </p:cm>
</p:cmLst>
</file>

<file path=ppt/comments/comment4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1:42.808" idx="19">
    <p:pos x="5123" y="3362"/>
    <p:text>Reach set approximation</p:text>
    <p:extLst>
      <p:ext uri="{C676402C-5697-4E1C-873F-D02D1690AC5C}">
        <p15:threadingInfo xmlns:p15="http://schemas.microsoft.com/office/powerpoint/2012/main" timeZoneBias="0"/>
      </p:ext>
    </p:extLst>
  </p:cm>
  <p:cm authorId="2" dt="2019-02-06T09:47:56.874" idx="31">
    <p:pos x="5123" y="3458"/>
    <p:text>Done</p:text>
    <p:extLst>
      <p:ext uri="{C676402C-5697-4E1C-873F-D02D1690AC5C}">
        <p15:threadingInfo xmlns:p15="http://schemas.microsoft.com/office/powerpoint/2012/main" timeZoneBias="-60">
          <p15:parentCm authorId="2" idx="19"/>
        </p15:threadingInfo>
      </p:ext>
    </p:extLst>
  </p:cm>
</p:cmLst>
</file>

<file path=ppt/comments/comment5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3" dt="2019-02-14T19:35:07.279" idx="2">
    <p:pos x="10" y="10"/>
    <p:text>Put a slide about RSA differnt types based on differen trajectory propertie - short one slide</p:text>
    <p:extLst>
      <p:ext uri="{C676402C-5697-4E1C-873F-D02D1690AC5C}">
        <p15:threadingInfo xmlns:p15="http://schemas.microsoft.com/office/powerpoint/2012/main" timeZoneBias="-60"/>
      </p:ext>
    </p:extLst>
  </p:cm>
  <p:cm authorId="3" dt="2019-02-14T19:35:53.134" idx="3">
    <p:pos x="10" y="106"/>
    <p:text>Consider removing the graph stuff</p:text>
    <p:extLst>
      <p:ext uri="{C676402C-5697-4E1C-873F-D02D1690AC5C}">
        <p15:threadingInfo xmlns:p15="http://schemas.microsoft.com/office/powerpoint/2012/main" timeZoneBias="-60">
          <p15:parentCm authorId="3" idx="2"/>
        </p15:threadingInfo>
      </p:ext>
    </p:extLst>
  </p:cm>
</p:cmLst>
</file>

<file path=ppt/comments/comment6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25T17:22:18.260" idx="20">
    <p:pos x="4032" y="665"/>
    <p:text>Try to get continious LiDAR scan - example of LiDAR data</p:text>
    <p:extLst>
      <p:ext uri="{C676402C-5697-4E1C-873F-D02D1690AC5C}">
        <p15:threadingInfo xmlns:p15="http://schemas.microsoft.com/office/powerpoint/2012/main" timeZoneBias="0"/>
      </p:ext>
    </p:extLst>
  </p:cm>
  <p:cm authorId="2" dt="2019-02-06T11:46:46.688" idx="32">
    <p:pos x="4032" y="761"/>
    <p:text>DONE</p:text>
    <p:extLst>
      <p:ext uri="{C676402C-5697-4E1C-873F-D02D1690AC5C}">
        <p15:threadingInfo xmlns:p15="http://schemas.microsoft.com/office/powerpoint/2012/main" timeZoneBias="-60">
          <p15:parentCm authorId="2" idx="20"/>
        </p15:threadingInfo>
      </p:ext>
    </p:extLst>
  </p:cm>
</p:cmLst>
</file>

<file path=ppt/comments/comment7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19-01-31T15:07:25.749" idx="24">
    <p:pos x="548" y="612"/>
    <p:text>This is important step to integrate UAS into non segregated airspace
The cooperation between academa aid industry enables to achieve this results</p:text>
    <p:extLst>
      <p:ext uri="{C676402C-5697-4E1C-873F-D02D1690AC5C}">
        <p15:threadingInfo xmlns:p15="http://schemas.microsoft.com/office/powerpoint/2012/main" timeZoneBias="-60"/>
      </p:ext>
    </p:extLst>
  </p:cm>
  <p:cm authorId="2" dt="2019-01-31T15:08:57.614" idx="25">
    <p:pos x="188" y="771"/>
    <p:text>The framework can be reused by future researchers, due the complex infrastructure and modularity anything can be replaced by your stuff</p:text>
    <p:extLst>
      <p:ext uri="{C676402C-5697-4E1C-873F-D02D1690AC5C}">
        <p15:threadingInfo xmlns:p15="http://schemas.microsoft.com/office/powerpoint/2012/main" timeZoneBias="-60"/>
      </p:ext>
    </p:extLst>
  </p:cm>
</p:cmLst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drawings/_rels/vmlDrawing4.vml.rels><?xml version="1.0" encoding="UTF-8" standalone="yes"?>
<Relationships xmlns="http://schemas.openxmlformats.org/package/2006/relationships"><Relationship Id="rId1" Type="http://schemas.openxmlformats.org/officeDocument/2006/relationships/image" Target="../media/image1.emf"/></Relationships>
</file>

<file path=ppt/handoutMasters/_rels/handout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7.xml"/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857D4563-C991-442D-B3F0-C1A43D578CC3}" type="datetimeFigureOut">
              <a:rPr lang="en-US"/>
              <a:pPr>
                <a:defRPr/>
              </a:pPr>
              <a:t>14-Feb-19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r>
              <a:rPr lang="en-US" sz="700" dirty="0">
                <a:solidFill>
                  <a:srgbClr val="7F7F7F"/>
                </a:solidFill>
                <a:latin typeface="Arial" panose="020B0604020202020204" pitchFamily="34" charset="0"/>
              </a:rPr>
              <a:t>Honeywell Internal</a:t>
            </a: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4D0CD540-90A1-4DF6-948E-FB2F838FE870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9711875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tags" Target="../tags/tag6.xml"/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8275" y="0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BA278FD8-54E5-4C24-8F1E-334DBC98CFA6}" type="datetimeFigureOut">
              <a:rPr lang="en-US"/>
              <a:pPr>
                <a:defRPr/>
              </a:pPr>
              <a:t>14-Feb-19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84275" y="698500"/>
            <a:ext cx="4654550" cy="349091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324" tIns="46662" rIns="93324" bIns="46662" rtlCol="0" anchor="ctr"/>
          <a:lstStyle/>
          <a:p>
            <a:pPr lvl="0"/>
            <a:endParaRPr lang="en-US" noProof="0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21188"/>
            <a:ext cx="5619750" cy="4189412"/>
          </a:xfrm>
          <a:prstGeom prst="rect">
            <a:avLst/>
          </a:prstGeom>
        </p:spPr>
        <p:txBody>
          <a:bodyPr vert="horz" lIns="93324" tIns="46662" rIns="93324" bIns="46662" rtlCol="0"/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  <p:custDataLst>
              <p:tags r:id="rId2"/>
            </p:custDataLst>
          </p:nvPr>
        </p:nvSpPr>
        <p:spPr>
          <a:xfrm>
            <a:off x="0" y="8842375"/>
            <a:ext cx="7023100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lang="en-US" sz="700" b="0" i="0" u="none">
                <a:solidFill>
                  <a:srgbClr val="7F7F7F"/>
                </a:solidFill>
                <a:latin typeface="Arial" panose="020B0604020202020204" pitchFamily="34" charset="0"/>
              </a:defRPr>
            </a:lvl1pPr>
          </a:lstStyle>
          <a:p>
            <a:pPr>
              <a:defRPr/>
            </a:pPr>
            <a:r>
              <a:rPr lang="en-US" dirty="0"/>
              <a:t>Honeywell Internal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8275" y="8842375"/>
            <a:ext cx="3043238" cy="465138"/>
          </a:xfrm>
          <a:prstGeom prst="rect">
            <a:avLst/>
          </a:prstGeom>
        </p:spPr>
        <p:txBody>
          <a:bodyPr vert="horz" lIns="93324" tIns="46662" rIns="93324" bIns="46662" rtlCol="0" anchor="b"/>
          <a:lstStyle>
            <a:lvl1pPr algn="r" eaLnBrk="1" fontAlgn="auto" hangingPunct="1">
              <a:spcBef>
                <a:spcPts val="0"/>
              </a:spcBef>
              <a:spcAft>
                <a:spcPts val="0"/>
              </a:spcAft>
              <a:defRPr sz="1200">
                <a:latin typeface="+mn-lt"/>
                <a:cs typeface="+mn-cs"/>
              </a:defRPr>
            </a:lvl1pPr>
          </a:lstStyle>
          <a:p>
            <a:pPr>
              <a:defRPr/>
            </a:pPr>
            <a:fld id="{07F80455-CF11-4877-AD7A-70AE5CB739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66841516"/>
      </p:ext>
    </p:extLst>
  </p:cSld>
  <p:clrMap bg1="lt1" tx1="dk1" bg2="lt2" tx2="dk2" accent1="accent1" accent2="accent2" accent3="accent3" accent4="accent4" accent5="accent5" accent6="accent6" hlink="hlink" folHlink="folHlink"/>
  <p:hf dt="0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Good Afternoon, </a:t>
            </a:r>
          </a:p>
          <a:p>
            <a:endParaRPr lang="en-US" dirty="0"/>
          </a:p>
          <a:p>
            <a:r>
              <a:rPr lang="en-US" dirty="0"/>
              <a:t>My name is Alojz Gomola</a:t>
            </a:r>
          </a:p>
          <a:p>
            <a:endParaRPr lang="en-US" dirty="0"/>
          </a:p>
          <a:p>
            <a:r>
              <a:rPr lang="en-US" dirty="0"/>
              <a:t>I am working for Honeywell under Marie </a:t>
            </a:r>
            <a:r>
              <a:rPr lang="en-US" dirty="0" err="1"/>
              <a:t>Curiie</a:t>
            </a:r>
            <a:r>
              <a:rPr lang="en-US" dirty="0"/>
              <a:t> project </a:t>
            </a:r>
            <a:r>
              <a:rPr lang="en-US" dirty="0" err="1"/>
              <a:t>MarineUAS</a:t>
            </a: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I am here to talk about Obstacle Avoidance Based On Reach Sets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5341403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challenge (problem), Map forgotten, </a:t>
            </a:r>
          </a:p>
          <a:p>
            <a:endParaRPr lang="en-US" dirty="0"/>
          </a:p>
          <a:p>
            <a:r>
              <a:rPr lang="en-US" dirty="0"/>
              <a:t>Possibilities to see all of situation are limited.</a:t>
            </a:r>
          </a:p>
          <a:p>
            <a:endParaRPr lang="en-US" dirty="0"/>
          </a:p>
          <a:p>
            <a:r>
              <a:rPr lang="en-US" dirty="0"/>
              <a:t>We still know where is GOAL of our Journey.</a:t>
            </a:r>
          </a:p>
          <a:p>
            <a:endParaRPr lang="en-US" dirty="0"/>
          </a:p>
          <a:p>
            <a:r>
              <a:rPr lang="en-US" dirty="0"/>
              <a:t>There Is a Evolving World Challenge,</a:t>
            </a:r>
          </a:p>
          <a:p>
            <a:endParaRPr lang="en-US" dirty="0"/>
          </a:p>
          <a:p>
            <a:r>
              <a:rPr lang="en-US" dirty="0"/>
              <a:t>Need to make decisions with limited sensory reading is inevitable 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2742459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Get to the end of charted territory,  at the DECISION POINT</a:t>
            </a:r>
          </a:p>
          <a:p>
            <a:endParaRPr lang="en-US" dirty="0"/>
          </a:p>
          <a:p>
            <a:r>
              <a:rPr lang="en-US" dirty="0"/>
              <a:t>Crossroad has three ways, </a:t>
            </a:r>
          </a:p>
          <a:p>
            <a:endParaRPr lang="en-US" dirty="0"/>
          </a:p>
          <a:p>
            <a:r>
              <a:rPr lang="en-US" dirty="0"/>
              <a:t>We chose one which gets us closest to our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8857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new patch of the territory has been revealed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13026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Rinse and Repeat,</a:t>
            </a:r>
          </a:p>
          <a:p>
            <a:endParaRPr lang="en-US" dirty="0"/>
          </a:p>
          <a:p>
            <a:r>
              <a:rPr lang="en-US" dirty="0"/>
              <a:t>Same as before we get to Decision Point,</a:t>
            </a:r>
          </a:p>
          <a:p>
            <a:endParaRPr lang="en-US" dirty="0"/>
          </a:p>
          <a:p>
            <a:r>
              <a:rPr lang="en-US" dirty="0"/>
              <a:t>Three ways lies ahead only one leads to Goal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285106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take the right way,</a:t>
            </a:r>
          </a:p>
          <a:p>
            <a:endParaRPr lang="en-US" dirty="0"/>
          </a:p>
          <a:p>
            <a:r>
              <a:rPr lang="en-US" dirty="0"/>
              <a:t>We can see a Goal of our journey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341547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Reach it and we are fine, </a:t>
            </a:r>
          </a:p>
          <a:p>
            <a:endParaRPr lang="en-US" dirty="0"/>
          </a:p>
          <a:p>
            <a:r>
              <a:rPr lang="en-US" dirty="0"/>
              <a:t>Evolving world challenge has been passes, </a:t>
            </a:r>
          </a:p>
          <a:p>
            <a:endParaRPr lang="en-US" dirty="0"/>
          </a:p>
          <a:p>
            <a:r>
              <a:rPr lang="en-US" dirty="0"/>
              <a:t>The Path was not as optimal as in case when we had a map, but we did it</a:t>
            </a:r>
          </a:p>
          <a:p>
            <a:endParaRPr lang="en-US" dirty="0"/>
          </a:p>
          <a:p>
            <a:r>
              <a:rPr lang="en-US" dirty="0"/>
              <a:t>Now lets make life harder again.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579727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are not alone on streets nor in the Airspace.</a:t>
            </a:r>
          </a:p>
          <a:p>
            <a:endParaRPr lang="en-US" dirty="0"/>
          </a:p>
          <a:p>
            <a:r>
              <a:rPr lang="en-US" dirty="0"/>
              <a:t>There are Adversaries, people and Carriages, whom wants to take your sweet spot on the road.</a:t>
            </a:r>
          </a:p>
          <a:p>
            <a:endParaRPr lang="en-US" dirty="0"/>
          </a:p>
          <a:p>
            <a:r>
              <a:rPr lang="en-US" dirty="0"/>
              <a:t>You can use your cat like reflexes to avoid them, you just need to know:</a:t>
            </a:r>
          </a:p>
          <a:p>
            <a:pPr marL="228600" indent="-228600">
              <a:buAutoNum type="arabicPeriod"/>
            </a:pPr>
            <a:r>
              <a:rPr lang="en-US" dirty="0"/>
              <a:t>Their position and heading velocity</a:t>
            </a:r>
          </a:p>
          <a:p>
            <a:pPr marL="228600" indent="-228600">
              <a:buAutoNum type="arabicPeriod"/>
            </a:pPr>
            <a:r>
              <a:rPr lang="en-US" dirty="0"/>
              <a:t>Your own intentions</a:t>
            </a:r>
          </a:p>
          <a:p>
            <a:pPr marL="228600" indent="-228600">
              <a:buAutoNum type="arabicPeriod"/>
            </a:pPr>
            <a:endParaRPr lang="en-US" dirty="0"/>
          </a:p>
          <a:p>
            <a:pPr marL="0" indent="0">
              <a:buNone/>
            </a:pPr>
            <a:r>
              <a:rPr lang="en-US" dirty="0"/>
              <a:t>Now lets make life even harder,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410747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bought a new map, which is not very precise, but still reliable,</a:t>
            </a:r>
          </a:p>
          <a:p>
            <a:endParaRPr lang="en-US" dirty="0"/>
          </a:p>
          <a:p>
            <a:r>
              <a:rPr lang="en-US" dirty="0"/>
              <a:t>You heard many rumors and much more stuff from officials, </a:t>
            </a:r>
          </a:p>
          <a:p>
            <a:endParaRPr lang="en-US" dirty="0"/>
          </a:p>
          <a:p>
            <a:r>
              <a:rPr lang="en-US" dirty="0"/>
              <a:t>You need to clean your head to make a right choice, what is true what is good,</a:t>
            </a:r>
          </a:p>
          <a:p>
            <a:endParaRPr lang="en-US" dirty="0"/>
          </a:p>
          <a:p>
            <a:r>
              <a:rPr lang="en-US" dirty="0"/>
              <a:t>Do not worry my friend Data Fusion is here to help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47980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space which is occupied by various groups, </a:t>
            </a:r>
          </a:p>
          <a:p>
            <a:endParaRPr lang="en-US" dirty="0"/>
          </a:p>
          <a:p>
            <a:r>
              <a:rPr lang="en-US" dirty="0"/>
              <a:t>One are kind like Grannies, whom only tell your Grand mother that you get into Fine restaurant</a:t>
            </a:r>
          </a:p>
          <a:p>
            <a:endParaRPr lang="en-US" dirty="0"/>
          </a:p>
          <a:p>
            <a:r>
              <a:rPr lang="en-US" dirty="0"/>
              <a:t>Other are not so kind, like Vigilante Knights which will kill you on the spot (What did you expected from dark ages ?)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03745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see the situation on the map, The occupied territory is marked for each group,</a:t>
            </a:r>
          </a:p>
          <a:p>
            <a:endParaRPr lang="en-US" dirty="0"/>
          </a:p>
          <a:p>
            <a:r>
              <a:rPr lang="en-US" dirty="0"/>
              <a:t>The large detour was taken to avid both of them.</a:t>
            </a:r>
          </a:p>
          <a:p>
            <a:endParaRPr lang="en-US" dirty="0"/>
          </a:p>
          <a:p>
            <a:r>
              <a:rPr lang="en-US" dirty="0"/>
              <a:t>Now every problem in Avoidance topic should be addressed right ?</a:t>
            </a:r>
          </a:p>
          <a:p>
            <a:endParaRPr lang="en-US" dirty="0"/>
          </a:p>
          <a:p>
            <a:r>
              <a:rPr lang="en-US" dirty="0"/>
              <a:t>How about weather ?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0382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a problem introduction,</a:t>
            </a:r>
          </a:p>
          <a:p>
            <a:endParaRPr lang="en-US" dirty="0"/>
          </a:p>
          <a:p>
            <a:r>
              <a:rPr lang="en-US" dirty="0"/>
              <a:t>Then I will talk about basic principles of avoidance and framework</a:t>
            </a:r>
          </a:p>
          <a:p>
            <a:endParaRPr lang="en-US" dirty="0"/>
          </a:p>
          <a:p>
            <a:r>
              <a:rPr lang="en-US" dirty="0"/>
              <a:t>I will show latest development  for Autonomous Rules of the Air implementation</a:t>
            </a:r>
          </a:p>
          <a:p>
            <a:endParaRPr lang="en-US" dirty="0"/>
          </a:p>
          <a:p>
            <a:r>
              <a:rPr lang="en-US" dirty="0"/>
              <a:t>At the End I will show difference between Cooperative and Non Cooperative Avoidance Mode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5805800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Weather is bad for our skin, so we try to avoid bad weather,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527129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Dark ages weather was very harsh and very localized, </a:t>
            </a:r>
          </a:p>
          <a:p>
            <a:endParaRPr lang="en-US" dirty="0"/>
          </a:p>
          <a:p>
            <a:r>
              <a:rPr lang="en-US" dirty="0"/>
              <a:t>We have </a:t>
            </a:r>
          </a:p>
          <a:p>
            <a:r>
              <a:rPr lang="en-US" dirty="0"/>
              <a:t>	snowstorm on the left</a:t>
            </a:r>
          </a:p>
          <a:p>
            <a:endParaRPr lang="en-US" dirty="0"/>
          </a:p>
          <a:p>
            <a:r>
              <a:rPr lang="en-US" dirty="0"/>
              <a:t>	Heatwave on the right</a:t>
            </a:r>
          </a:p>
          <a:p>
            <a:endParaRPr lang="en-US" dirty="0"/>
          </a:p>
          <a:p>
            <a:r>
              <a:rPr lang="en-US" dirty="0"/>
              <a:t>Do not worry Grannies and Vigilante is still there, so what now …</a:t>
            </a:r>
          </a:p>
          <a:p>
            <a:endParaRPr lang="en-US" dirty="0"/>
          </a:p>
          <a:p>
            <a:r>
              <a:rPr lang="en-US" dirty="0"/>
              <a:t>We need to break some restrictions and avoid harsher conditions …</a:t>
            </a:r>
          </a:p>
          <a:p>
            <a:endParaRPr lang="en-US" dirty="0"/>
          </a:p>
          <a:p>
            <a:r>
              <a:rPr lang="en-US" dirty="0"/>
              <a:t>There is one more thing to address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5372635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You just need to stick to the rules, </a:t>
            </a:r>
          </a:p>
          <a:p>
            <a:endParaRPr lang="en-US" dirty="0"/>
          </a:p>
          <a:p>
            <a:r>
              <a:rPr lang="en-US" dirty="0"/>
              <a:t>Society Norm, traffic regulations, airspace rules and so on ….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88903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59407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82670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Let us look at the “Magic” which I mentioned Earlier.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1027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Navigation Loop Provides goal waypoint from mission plan</a:t>
            </a:r>
          </a:p>
          <a:p>
            <a:r>
              <a:rPr lang="en-US" dirty="0"/>
              <a:t>	- taken from other work</a:t>
            </a:r>
          </a:p>
          <a:p>
            <a:r>
              <a:rPr lang="en-US" dirty="0"/>
              <a:t>	- very simple</a:t>
            </a:r>
          </a:p>
          <a:p>
            <a:br>
              <a:rPr lang="en-US" dirty="0"/>
            </a:br>
            <a:r>
              <a:rPr lang="en-US" dirty="0"/>
              <a:t>Data fusion is providing probabilistic assessment of situation from following data sources:</a:t>
            </a:r>
          </a:p>
          <a:p>
            <a:pPr lvl="1"/>
            <a:r>
              <a:rPr lang="en-US" dirty="0"/>
              <a:t>-   ADS-B for intruders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Lidar for static obstacles and adversaries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Weather constraints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Control authority directives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Map of obstacles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Restrictions – Geo fencing and others static </a:t>
            </a:r>
            <a:r>
              <a:rPr lang="en-US" dirty="0" err="1"/>
              <a:t>restritions</a:t>
            </a:r>
            <a:endParaRPr lang="en-US" dirty="0"/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These data sources are basically a static and dynamic constraints for UAS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Situation assessment – own module</a:t>
            </a:r>
          </a:p>
          <a:p>
            <a:pPr marL="0" indent="0">
              <a:buFontTx/>
              <a:buNone/>
            </a:pPr>
            <a:r>
              <a:rPr lang="en-US" dirty="0"/>
              <a:t>	- Outside Events   - ex. new intruder arrival</a:t>
            </a:r>
          </a:p>
          <a:p>
            <a:pPr marL="0" indent="0">
              <a:buFontTx/>
              <a:buNone/>
            </a:pPr>
            <a:r>
              <a:rPr lang="en-US" dirty="0"/>
              <a:t>	- Internal Triggers –  ex. reach of decision point</a:t>
            </a:r>
          </a:p>
          <a:p>
            <a:pPr marL="0" indent="0">
              <a:buFontTx/>
              <a:buNone/>
            </a:pPr>
            <a:r>
              <a:rPr lang="en-US" dirty="0"/>
              <a:t>	- Valid Directives – ex. Geofencing around Honeywell CZ27 building</a:t>
            </a:r>
          </a:p>
          <a:p>
            <a:pPr marL="0" indent="0">
              <a:buFontTx/>
              <a:buNone/>
            </a:pPr>
            <a:r>
              <a:rPr lang="en-US" dirty="0"/>
              <a:t>	- Probabilistic situation changes are evaluated – ex increase of danger of bird collision …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It triggers a Avoidance Run</a:t>
            </a:r>
          </a:p>
          <a:p>
            <a:pPr marL="0" indent="0">
              <a:buFontTx/>
              <a:buNone/>
            </a:pPr>
            <a:endParaRPr lang="en-US" dirty="0"/>
          </a:p>
          <a:p>
            <a:pPr marL="0" indent="0">
              <a:buFontTx/>
              <a:buNone/>
            </a:pPr>
            <a:r>
              <a:rPr lang="en-US" dirty="0"/>
              <a:t>Avoidance Run (Own work) does what I described just not …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10007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Vehicle control</a:t>
            </a:r>
            <a:r>
              <a:rPr lang="en-US" baseline="0" dirty="0"/>
              <a:t> can be standard closed loop control</a:t>
            </a:r>
          </a:p>
          <a:p>
            <a:r>
              <a:rPr lang="en-US" baseline="0" dirty="0"/>
              <a:t>This has been implemented as prototype in Matlab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119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Movement automaton is interface</a:t>
            </a:r>
            <a:r>
              <a:rPr lang="en-US" baseline="0" dirty="0"/>
              <a:t> acting between conventional control principles and discrete command chain</a:t>
            </a:r>
          </a:p>
          <a:p>
            <a:endParaRPr lang="en-US" baseline="0" dirty="0"/>
          </a:p>
          <a:p>
            <a:r>
              <a:rPr lang="en-US" baseline="0" dirty="0" err="1"/>
              <a:t>eg</a:t>
            </a:r>
            <a:r>
              <a:rPr lang="en-US" baseline="0" dirty="0"/>
              <a:t>. Move left 2s, move </a:t>
            </a:r>
            <a:r>
              <a:rPr lang="en-US" baseline="0" dirty="0" err="1"/>
              <a:t>strainght</a:t>
            </a:r>
            <a:r>
              <a:rPr lang="en-US" baseline="0" dirty="0"/>
              <a:t> 2s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201574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reach set</a:t>
            </a:r>
            <a:r>
              <a:rPr lang="en-US" baseline="0" dirty="0"/>
              <a:t> using my method (red) in Field of vision (aquamarine)</a:t>
            </a:r>
          </a:p>
          <a:p>
            <a:r>
              <a:rPr lang="en-US" baseline="0" dirty="0"/>
              <a:t>There has been implementation of prototype in Matlab (Deterministic version)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19157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That was story folks !</a:t>
            </a:r>
          </a:p>
          <a:p>
            <a:endParaRPr lang="en-US" dirty="0"/>
          </a:p>
          <a:p>
            <a:r>
              <a:rPr lang="en-US" dirty="0"/>
              <a:t>Now lets get to the serious talks!</a:t>
            </a:r>
          </a:p>
          <a:p>
            <a:endParaRPr lang="en-US" dirty="0"/>
          </a:p>
          <a:p>
            <a:r>
              <a:rPr lang="en-US" dirty="0"/>
              <a:t>I will introduce terms and process of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8425480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reach set is main point of our work, it represents where vehicle can get, </a:t>
            </a:r>
          </a:p>
          <a:p>
            <a:endParaRPr lang="en-US" dirty="0"/>
          </a:p>
          <a:p>
            <a:r>
              <a:rPr lang="en-US" dirty="0"/>
              <a:t>we experimented with GRAPH and TRAJECTORY SET </a:t>
            </a:r>
            <a:r>
              <a:rPr lang="en-US" dirty="0" err="1"/>
              <a:t>representaitons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49313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Example of simple mission with 4 waypoints,</a:t>
            </a:r>
            <a:r>
              <a:rPr lang="en-US" baseline="0" dirty="0"/>
              <a:t> implemented as Matlab simulation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5427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</a:t>
            </a:r>
            <a:r>
              <a:rPr lang="en-US" baseline="0" dirty="0"/>
              <a:t> is an example of ADS-B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025479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In</a:t>
            </a:r>
            <a:r>
              <a:rPr lang="en-US" baseline="0" dirty="0"/>
              <a:t> the picture you can see example of Flash Lidar scanned area over trajectory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299715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Here is</a:t>
            </a:r>
            <a:r>
              <a:rPr lang="en-US" baseline="0" dirty="0"/>
              <a:t> example of cuboid coatings (dark blue) with virtual convex coating (magenta, cyan, yellow, red)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7630751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interesting process of Avoidance Run consist from following steps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0BE59ADA-CF08-9440-BACD-BF7F5C851E71}" type="slidenum">
              <a:rPr lang="en-US" smtClean="0"/>
              <a:pPr>
                <a:defRPr/>
              </a:pPr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48784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Similar to Air Traffic Management there is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Let say an authority which manages own portion of airspace.</a:t>
            </a:r>
          </a:p>
          <a:p>
            <a:endParaRPr lang="en-US" dirty="0"/>
          </a:p>
          <a:p>
            <a:r>
              <a:rPr lang="en-US" dirty="0"/>
              <a:t>Each UAS have Mission control module which is managing the Navigation </a:t>
            </a:r>
          </a:p>
          <a:p>
            <a:endParaRPr lang="en-US" dirty="0"/>
          </a:p>
          <a:p>
            <a:r>
              <a:rPr lang="en-US" dirty="0"/>
              <a:t>Mission Control Module is periodically sending Position notification To UAS Traffic Management</a:t>
            </a:r>
          </a:p>
          <a:p>
            <a:endParaRPr lang="en-US" dirty="0"/>
          </a:p>
          <a:p>
            <a:r>
              <a:rPr lang="en-US" dirty="0"/>
              <a:t>UAS traffic management is monitoring traffic and detecting collision situations and creating Collision Cases,</a:t>
            </a:r>
          </a:p>
          <a:p>
            <a:endParaRPr lang="en-US" dirty="0"/>
          </a:p>
          <a:p>
            <a:r>
              <a:rPr lang="en-US" dirty="0"/>
              <a:t>Collision Case is focused part of UTM control to prevent collision.</a:t>
            </a:r>
          </a:p>
          <a:p>
            <a:endParaRPr lang="en-US" dirty="0"/>
          </a:p>
          <a:p>
            <a:r>
              <a:rPr lang="en-US" dirty="0"/>
              <a:t>Each UAS will receive Resolution advisory to avoid dangerous areas or to change courses,</a:t>
            </a:r>
          </a:p>
          <a:p>
            <a:endParaRPr lang="en-US" dirty="0"/>
          </a:p>
          <a:p>
            <a:r>
              <a:rPr lang="en-US" dirty="0"/>
              <a:t>UTM then monitors the behavior of  dangerous UAS and changes traffic accordingly to it</a:t>
            </a:r>
          </a:p>
          <a:p>
            <a:endParaRPr lang="en-US" dirty="0"/>
          </a:p>
          <a:p>
            <a:pPr marL="0" marR="0" lvl="0" indent="0" algn="l" defTabSz="457200" rtl="0" eaLnBrk="0" fontAlgn="base" latinLnBrk="0" hangingPunct="0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(Show stuff meanwhile talking)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50359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 the mission control level we have implemented Rule Engine</a:t>
            </a:r>
          </a:p>
          <a:p>
            <a:endParaRPr lang="en-US" dirty="0"/>
          </a:p>
          <a:p>
            <a:r>
              <a:rPr lang="en-US" dirty="0"/>
              <a:t>Rule engine is module which oversees process at critical Decision points,</a:t>
            </a:r>
          </a:p>
          <a:p>
            <a:endParaRPr lang="en-US" dirty="0"/>
          </a:p>
          <a:p>
            <a:r>
              <a:rPr lang="en-US" dirty="0"/>
              <a:t>When condition to alter a process are met Rule engine invokes a Rule with a Context.</a:t>
            </a:r>
          </a:p>
          <a:p>
            <a:endParaRPr lang="en-US" dirty="0"/>
          </a:p>
          <a:p>
            <a:r>
              <a:rPr lang="en-US" dirty="0"/>
              <a:t>In the picture there is a example of Speed check,</a:t>
            </a:r>
          </a:p>
          <a:p>
            <a:endParaRPr lang="en-US" dirty="0"/>
          </a:p>
          <a:p>
            <a:r>
              <a:rPr lang="en-US" dirty="0"/>
              <a:t>In Navigation module at velocity recalculation step the rule is invoked, </a:t>
            </a:r>
          </a:p>
          <a:p>
            <a:endParaRPr lang="en-US" dirty="0"/>
          </a:p>
          <a:p>
            <a:r>
              <a:rPr lang="en-US" dirty="0"/>
              <a:t>We observed an intruder which is very slow and we are going to take it down,</a:t>
            </a:r>
          </a:p>
          <a:p>
            <a:endParaRPr lang="en-US" dirty="0"/>
          </a:p>
          <a:p>
            <a:r>
              <a:rPr lang="en-US" dirty="0"/>
              <a:t>We check intruder velocity in rule Condition part </a:t>
            </a:r>
          </a:p>
          <a:p>
            <a:endParaRPr lang="en-US" dirty="0"/>
          </a:p>
          <a:p>
            <a:r>
              <a:rPr lang="en-US" dirty="0"/>
              <a:t>Then we take action to Slow down</a:t>
            </a:r>
          </a:p>
          <a:p>
            <a:endParaRPr lang="en-US" dirty="0"/>
          </a:p>
          <a:p>
            <a:r>
              <a:rPr lang="en-US" dirty="0"/>
              <a:t>(Show stuff meanwhile talking)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8145953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197696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framework have matured beyond that basic functionality, </a:t>
            </a:r>
          </a:p>
          <a:p>
            <a:endParaRPr lang="en-US" dirty="0"/>
          </a:p>
          <a:p>
            <a:r>
              <a:rPr lang="en-US" dirty="0"/>
              <a:t>Now I will show some advanced examples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938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Our main focus is to keep UAS safe while doing its business ,</a:t>
            </a:r>
          </a:p>
          <a:p>
            <a:endParaRPr lang="en-US" dirty="0"/>
          </a:p>
          <a:p>
            <a:r>
              <a:rPr lang="en-US" dirty="0"/>
              <a:t>There are Intruder planes which tell us where we are and tries to not harm UAS</a:t>
            </a:r>
          </a:p>
          <a:p>
            <a:endParaRPr lang="en-US" dirty="0"/>
          </a:p>
          <a:p>
            <a:r>
              <a:rPr lang="en-US" dirty="0"/>
              <a:t>Next are not so kind Adversaries which do not care about UAS nor Active avoidance</a:t>
            </a:r>
          </a:p>
          <a:p>
            <a:endParaRPr lang="en-US" dirty="0"/>
          </a:p>
          <a:p>
            <a:r>
              <a:rPr lang="en-US" dirty="0"/>
              <a:t>Then there is the greatest enemy of UAS, everlasting ground and its related obstacles.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9678958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blue plane is flying in Cyan city, </a:t>
            </a:r>
          </a:p>
          <a:p>
            <a:endParaRPr lang="en-US" dirty="0"/>
          </a:p>
          <a:p>
            <a:r>
              <a:rPr lang="en-US" dirty="0"/>
              <a:t>Trying to reach waypoint marked as green square,</a:t>
            </a:r>
          </a:p>
          <a:p>
            <a:endParaRPr lang="en-US" dirty="0"/>
          </a:p>
          <a:p>
            <a:r>
              <a:rPr lang="en-US" dirty="0"/>
              <a:t>The red line is planned trajectory which is changing every decision frame,</a:t>
            </a:r>
          </a:p>
          <a:p>
            <a:endParaRPr lang="en-US" dirty="0"/>
          </a:p>
          <a:p>
            <a:r>
              <a:rPr lang="en-US" dirty="0"/>
              <a:t>As you can see navigation can solve heavily constrained problem with ease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948774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Well that was for static obstacles, what about moving ones much bigger than our little plane,</a:t>
            </a:r>
          </a:p>
          <a:p>
            <a:endParaRPr lang="en-US" dirty="0"/>
          </a:p>
          <a:p>
            <a:r>
              <a:rPr lang="en-US" dirty="0"/>
              <a:t>The blue plane is trying to avoid a storm</a:t>
            </a:r>
          </a:p>
          <a:p>
            <a:endParaRPr lang="en-US" dirty="0"/>
          </a:p>
          <a:p>
            <a:r>
              <a:rPr lang="en-US" dirty="0"/>
              <a:t>Framework can also comprehend moving obstacles and constraints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3528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talk about Rules of the air</a:t>
            </a:r>
          </a:p>
          <a:p>
            <a:endParaRPr lang="en-US" dirty="0"/>
          </a:p>
          <a:p>
            <a:r>
              <a:rPr lang="en-US" dirty="0"/>
              <a:t>Imagine two UAS equipped with our system listening notifications from our UTM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5789521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Converging is similar to  T section avoidance </a:t>
            </a:r>
          </a:p>
          <a:p>
            <a:endParaRPr lang="en-US" dirty="0"/>
          </a:p>
          <a:p>
            <a:r>
              <a:rPr lang="en-US" dirty="0"/>
              <a:t>The red plane has right of the way,  </a:t>
            </a:r>
          </a:p>
          <a:p>
            <a:endParaRPr lang="en-US" dirty="0"/>
          </a:p>
          <a:p>
            <a:r>
              <a:rPr lang="en-US" dirty="0"/>
              <a:t>the blue one must avoid</a:t>
            </a:r>
          </a:p>
          <a:p>
            <a:endParaRPr lang="en-US" dirty="0"/>
          </a:p>
          <a:p>
            <a:r>
              <a:rPr lang="en-US" dirty="0"/>
              <a:t>Blue circle is expected collision point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44592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499644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read what is on slide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0234047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example implemented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1941143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we have Head On situation</a:t>
            </a:r>
          </a:p>
          <a:p>
            <a:endParaRPr lang="en-US" dirty="0"/>
          </a:p>
          <a:p>
            <a:r>
              <a:rPr lang="en-US" dirty="0"/>
              <a:t>Its like virtual roundabout, none of the UAS has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400409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Just fly nicely around it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959879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implementation in our framework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77544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UAS is flying some mission given by set of navigation waypoints </a:t>
            </a:r>
          </a:p>
          <a:p>
            <a:endParaRPr lang="en-US" dirty="0"/>
          </a:p>
          <a:p>
            <a:r>
              <a:rPr lang="en-US" dirty="0"/>
              <a:t>Obstacle enters into Field of Vision, </a:t>
            </a:r>
          </a:p>
          <a:p>
            <a:endParaRPr lang="en-US" dirty="0"/>
          </a:p>
          <a:p>
            <a:r>
              <a:rPr lang="en-US" dirty="0"/>
              <a:t>Our algorithm for  “Reactive” obstacle is triggered.</a:t>
            </a:r>
          </a:p>
          <a:p>
            <a:endParaRPr lang="en-US" dirty="0"/>
          </a:p>
          <a:p>
            <a:r>
              <a:rPr lang="en-US" dirty="0"/>
              <a:t>UAS will avoid the danger and safely finishes the mission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141620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maneuver very simple,</a:t>
            </a:r>
          </a:p>
          <a:p>
            <a:endParaRPr lang="en-US" dirty="0"/>
          </a:p>
          <a:p>
            <a:r>
              <a:rPr lang="en-US" dirty="0"/>
              <a:t>There is slower red UAS</a:t>
            </a:r>
          </a:p>
          <a:p>
            <a:endParaRPr lang="en-US" dirty="0"/>
          </a:p>
          <a:p>
            <a:r>
              <a:rPr lang="en-US" dirty="0"/>
              <a:t>The blue is very fast and in hurry, </a:t>
            </a:r>
          </a:p>
          <a:p>
            <a:endParaRPr lang="en-US" dirty="0"/>
          </a:p>
          <a:p>
            <a:r>
              <a:rPr lang="en-US" dirty="0"/>
              <a:t>Solution: UTM will calculate red Divergence and Green Convergence waypoint to </a:t>
            </a:r>
          </a:p>
          <a:p>
            <a:endParaRPr lang="en-US" dirty="0"/>
          </a:p>
          <a:p>
            <a:r>
              <a:rPr lang="en-US" dirty="0"/>
              <a:t>enable safe overtake from right</a:t>
            </a:r>
          </a:p>
          <a:p>
            <a:endParaRPr lang="en-US" dirty="0"/>
          </a:p>
          <a:p>
            <a:r>
              <a:rPr lang="en-US" dirty="0"/>
              <a:t>The red UAS has the right of the way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5658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Overtake is over and its possible if and only if there is no officially detected hazard for it.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889349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of overtake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006460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speed difference changes the shape of overtake trajectory,</a:t>
            </a:r>
          </a:p>
          <a:p>
            <a:endParaRPr lang="en-US" dirty="0"/>
          </a:p>
          <a:p>
            <a:r>
              <a:rPr lang="en-US" dirty="0"/>
              <a:t>The turn angle and shape is getting more sharp</a:t>
            </a:r>
          </a:p>
          <a:p>
            <a:endParaRPr lang="en-US" dirty="0"/>
          </a:p>
          <a:p>
            <a:r>
              <a:rPr lang="en-US" dirty="0"/>
              <a:t>Blue trajectory shows overtake with  2x speed difference</a:t>
            </a:r>
          </a:p>
          <a:p>
            <a:endParaRPr lang="en-US" dirty="0"/>
          </a:p>
          <a:p>
            <a:r>
              <a:rPr lang="en-US" dirty="0"/>
              <a:t>Green trajectory shows  overtake with 3x speed difference</a:t>
            </a:r>
          </a:p>
          <a:p>
            <a:endParaRPr lang="en-US" dirty="0"/>
          </a:p>
          <a:p>
            <a:r>
              <a:rPr lang="en-US" dirty="0"/>
              <a:t>Black trajectory shows overtake with 6x speed difference. </a:t>
            </a:r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876241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are two modes Cooperative and non cooperative, </a:t>
            </a:r>
          </a:p>
          <a:p>
            <a:endParaRPr lang="en-US" dirty="0"/>
          </a:p>
          <a:p>
            <a:r>
              <a:rPr lang="en-US" dirty="0"/>
              <a:t>our solution supports both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022186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First I will start with Cooperative example, </a:t>
            </a:r>
          </a:p>
          <a:p>
            <a:endParaRPr lang="en-US" dirty="0"/>
          </a:p>
          <a:p>
            <a:r>
              <a:rPr lang="en-US" dirty="0"/>
              <a:t>Each UAS is sending the position notification to UAS </a:t>
            </a:r>
            <a:r>
              <a:rPr lang="en-US" dirty="0" err="1"/>
              <a:t>Trafic</a:t>
            </a:r>
            <a:r>
              <a:rPr lang="en-US" dirty="0"/>
              <a:t> Management</a:t>
            </a:r>
          </a:p>
          <a:p>
            <a:endParaRPr lang="en-US" dirty="0"/>
          </a:p>
          <a:p>
            <a:r>
              <a:rPr lang="en-US" dirty="0"/>
              <a:t>UAS </a:t>
            </a:r>
            <a:r>
              <a:rPr lang="en-US" dirty="0" err="1"/>
              <a:t>Trafic</a:t>
            </a:r>
            <a:r>
              <a:rPr lang="en-US" dirty="0"/>
              <a:t> management:</a:t>
            </a:r>
          </a:p>
          <a:p>
            <a:pPr marL="228600" indent="-228600">
              <a:buAutoNum type="arabicPeriod"/>
            </a:pPr>
            <a:r>
              <a:rPr lang="en-US" dirty="0"/>
              <a:t>Calculates Collision Cases,</a:t>
            </a:r>
          </a:p>
          <a:p>
            <a:pPr marL="228600" indent="-228600">
              <a:buAutoNum type="arabicPeriod"/>
            </a:pPr>
            <a:r>
              <a:rPr lang="en-US" dirty="0"/>
              <a:t>Creates solution</a:t>
            </a:r>
          </a:p>
          <a:p>
            <a:pPr marL="228600" indent="-228600">
              <a:buAutoNum type="arabicPeriod"/>
            </a:pPr>
            <a:r>
              <a:rPr lang="en-US" dirty="0"/>
              <a:t>Send Directives and Monitor directives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373411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an example how its done</a:t>
            </a:r>
          </a:p>
          <a:p>
            <a:endParaRPr lang="en-US" dirty="0"/>
          </a:p>
          <a:p>
            <a:r>
              <a:rPr lang="en-US" dirty="0"/>
              <a:t>You can see UAS nicely flying around in polite manner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801850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Now lets get to non cooperative mode,</a:t>
            </a:r>
          </a:p>
          <a:p>
            <a:endParaRPr lang="en-US" dirty="0"/>
          </a:p>
          <a:p>
            <a:r>
              <a:rPr lang="en-US" dirty="0"/>
              <a:t>Each UAS is detecting own collisions, alerting others trough ADS-B</a:t>
            </a:r>
          </a:p>
          <a:p>
            <a:endParaRPr lang="en-US" dirty="0"/>
          </a:p>
          <a:p>
            <a:r>
              <a:rPr lang="en-US" dirty="0"/>
              <a:t>Each UAS is using our statistical engine to calculate own avoidance trajectory </a:t>
            </a:r>
          </a:p>
          <a:p>
            <a:endParaRPr lang="en-US" dirty="0"/>
          </a:p>
          <a:p>
            <a:r>
              <a:rPr lang="en-US" dirty="0"/>
              <a:t>which gave them best possible odds of survival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8794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simulation,</a:t>
            </a:r>
          </a:p>
          <a:p>
            <a:endParaRPr lang="en-US" dirty="0"/>
          </a:p>
          <a:p>
            <a:r>
              <a:rPr lang="en-US" dirty="0"/>
              <a:t>Our advanced statistical model enables to use </a:t>
            </a:r>
            <a:r>
              <a:rPr lang="en-US" dirty="0" err="1"/>
              <a:t>preffered</a:t>
            </a:r>
            <a:r>
              <a:rPr lang="en-US" dirty="0"/>
              <a:t> separation modes, which makes them go really wild</a:t>
            </a:r>
          </a:p>
          <a:p>
            <a:endParaRPr lang="en-US" dirty="0"/>
          </a:p>
          <a:p>
            <a:r>
              <a:rPr lang="en-US" dirty="0"/>
              <a:t>At the one moment you can see that they nearly collided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26959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But that is not true</a:t>
            </a:r>
          </a:p>
          <a:p>
            <a:endParaRPr lang="en-US" dirty="0"/>
          </a:p>
          <a:p>
            <a:r>
              <a:rPr lang="en-US" dirty="0"/>
              <a:t>The mutual distance represented by blue line</a:t>
            </a:r>
          </a:p>
          <a:p>
            <a:endParaRPr lang="en-US" dirty="0"/>
          </a:p>
          <a:p>
            <a:r>
              <a:rPr lang="en-US" dirty="0"/>
              <a:t>Never went under collision margin represented by red line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370444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I will tell you nice introduction story for Obstacle avoidance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67831594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Tell them how great your </a:t>
            </a:r>
            <a:r>
              <a:rPr lang="en-US"/>
              <a:t>solution is …</a:t>
            </a:r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25971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gentleman want to get into the fine restaurant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784520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There is a situation, Gentleman is at Home</a:t>
            </a:r>
          </a:p>
          <a:p>
            <a:r>
              <a:rPr lang="en-US" dirty="0"/>
              <a:t>Restaurant is near city center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6704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Path planning problem is introduced,</a:t>
            </a:r>
          </a:p>
          <a:p>
            <a:endParaRPr lang="en-US" dirty="0"/>
          </a:p>
          <a:p>
            <a:r>
              <a:rPr lang="en-US" dirty="0"/>
              <a:t>Plan and Execute a Path to Restaurant, </a:t>
            </a:r>
          </a:p>
          <a:p>
            <a:endParaRPr lang="en-US" dirty="0"/>
          </a:p>
          <a:p>
            <a:r>
              <a:rPr lang="en-US" dirty="0"/>
              <a:t>Really simple, nobody is on streets, I have precise and correct information and map,</a:t>
            </a:r>
          </a:p>
          <a:p>
            <a:endParaRPr lang="en-US" dirty="0"/>
          </a:p>
          <a:p>
            <a:r>
              <a:rPr lang="en-US" dirty="0"/>
              <a:t>Now lets make a life harder</a:t>
            </a:r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pPr>
              <a:defRPr/>
            </a:pP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Honeywell Internal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07F80455-CF11-4877-AD7A-70AE5CB739BB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136970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4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3.bin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2.xml"/><Relationship Id="rId2" Type="http://schemas.openxmlformats.org/officeDocument/2006/relationships/tags" Target="../tags/tag5.xml"/><Relationship Id="rId1" Type="http://schemas.openxmlformats.org/officeDocument/2006/relationships/vmlDrawing" Target="../drawings/vmlDrawing4.vml"/><Relationship Id="rId5" Type="http://schemas.openxmlformats.org/officeDocument/2006/relationships/image" Target="../media/image1.emf"/><Relationship Id="rId4" Type="http://schemas.openxmlformats.org/officeDocument/2006/relationships/oleObject" Target="../embeddings/oleObject4.bin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Multi-Image Cov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>
          <a:xfrm>
            <a:off x="2138363" y="6009007"/>
            <a:ext cx="0" cy="492125"/>
          </a:xfrm>
          <a:prstGeom prst="line">
            <a:avLst/>
          </a:prstGeom>
          <a:ln w="9525" cmpd="sng">
            <a:solidFill>
              <a:schemeClr val="tx1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Text Placeholder 1"/>
          <p:cNvSpPr>
            <a:spLocks noGrp="1"/>
          </p:cNvSpPr>
          <p:nvPr>
            <p:ph type="body" sz="quarter" idx="13" hasCustomPrompt="1"/>
          </p:nvPr>
        </p:nvSpPr>
        <p:spPr>
          <a:xfrm>
            <a:off x="2147888" y="6221095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Subtitle if Needed</a:t>
            </a:r>
          </a:p>
        </p:txBody>
      </p:sp>
      <p:sp>
        <p:nvSpPr>
          <p:cNvPr id="13" name="Text Placeholder 4"/>
          <p:cNvSpPr>
            <a:spLocks noGrp="1"/>
          </p:cNvSpPr>
          <p:nvPr>
            <p:ph type="body" sz="quarter" idx="11" hasCustomPrompt="1"/>
          </p:nvPr>
        </p:nvSpPr>
        <p:spPr>
          <a:xfrm>
            <a:off x="276226" y="6220145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Date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4" hasCustomPrompt="1"/>
          </p:nvPr>
        </p:nvSpPr>
        <p:spPr>
          <a:xfrm>
            <a:off x="276226" y="5959797"/>
            <a:ext cx="1862138" cy="249237"/>
          </a:xfrm>
          <a:prstGeom prst="rect">
            <a:avLst/>
          </a:prstGeom>
        </p:spPr>
        <p:txBody>
          <a:bodyPr/>
          <a:lstStyle>
            <a:lvl1pPr algn="r">
              <a:defRPr sz="1400" baseline="0">
                <a:solidFill>
                  <a:schemeClr val="bg2">
                    <a:lumMod val="65000"/>
                    <a:lumOff val="35000"/>
                  </a:schemeClr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Presenter Name</a:t>
            </a:r>
          </a:p>
        </p:txBody>
      </p:sp>
      <p:sp>
        <p:nvSpPr>
          <p:cNvPr id="15" name="Text Placeholder 1"/>
          <p:cNvSpPr>
            <a:spLocks noGrp="1"/>
          </p:cNvSpPr>
          <p:nvPr>
            <p:ph type="body" sz="quarter" idx="15" hasCustomPrompt="1"/>
          </p:nvPr>
        </p:nvSpPr>
        <p:spPr>
          <a:xfrm>
            <a:off x="2147888" y="5928398"/>
            <a:ext cx="4964112" cy="254000"/>
          </a:xfrm>
          <a:prstGeom prst="rect">
            <a:avLst/>
          </a:prstGeom>
          <a:noFill/>
        </p:spPr>
        <p:txBody>
          <a:bodyPr/>
          <a:lstStyle>
            <a:lvl1pPr>
              <a:defRPr sz="1800" b="1">
                <a:solidFill>
                  <a:srgbClr val="000000"/>
                </a:solidFill>
                <a:latin typeface="+mn-lt"/>
              </a:defRPr>
            </a:lvl1pPr>
          </a:lstStyle>
          <a:p>
            <a:pPr>
              <a:buFont typeface="Arial" charset="0"/>
              <a:buNone/>
              <a:defRPr/>
            </a:pPr>
            <a:r>
              <a:rPr lang="en-US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8725858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129894" cy="498610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7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8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4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570C130-3947-5746-9F16-5E7E49C44C4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4768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16035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lumn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 userDrawn="1"/>
        </p:nvSpPr>
        <p:spPr>
          <a:xfrm>
            <a:off x="8229600" y="6350000"/>
            <a:ext cx="685800" cy="49181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8E27D68-75D7-1046-B88F-55C44A5ED9A6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sp>
        <p:nvSpPr>
          <p:cNvPr id="4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51435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2"/>
          <p:cNvSpPr>
            <a:spLocks noGrp="1"/>
          </p:cNvSpPr>
          <p:nvPr>
            <p:ph type="body" sz="quarter" idx="13"/>
          </p:nvPr>
        </p:nvSpPr>
        <p:spPr>
          <a:xfrm>
            <a:off x="4663290" y="1074738"/>
            <a:ext cx="3981410" cy="5047934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/>
            </a:lvl1pPr>
            <a:lvl2pPr marL="457200" indent="-169863">
              <a:buClr>
                <a:schemeClr val="accent2"/>
              </a:buClr>
              <a:defRPr/>
            </a:lvl2pPr>
            <a:lvl3pPr marL="804863" indent="-177800">
              <a:buClr>
                <a:schemeClr val="accent2"/>
              </a:buClr>
              <a:defRPr/>
            </a:lvl3pPr>
            <a:lvl4pPr marL="1201738" indent="-168275">
              <a:buClr>
                <a:schemeClr val="accent2"/>
              </a:buClr>
              <a:buFontTx/>
              <a:buChar char="-"/>
              <a:defRPr sz="1400"/>
            </a:lvl4pPr>
            <a:lvl5pPr marL="1719263" indent="-177800">
              <a:buClr>
                <a:schemeClr val="accent2"/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6" name="Straight Connector 5"/>
          <p:cNvCxnSpPr/>
          <p:nvPr userDrawn="1"/>
        </p:nvCxnSpPr>
        <p:spPr>
          <a:xfrm>
            <a:off x="4567727" y="1000125"/>
            <a:ext cx="0" cy="5248275"/>
          </a:xfrm>
          <a:prstGeom prst="line">
            <a:avLst/>
          </a:prstGeom>
          <a:ln w="9525" cmpd="sng">
            <a:solidFill>
              <a:schemeClr val="accent2"/>
            </a:solidFill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Round Single Corner Rectangle 6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8" name="Rectangle 7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9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137184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 userDrawn="1"/>
        </p:nvCxnSpPr>
        <p:spPr bwMode="auto">
          <a:xfrm flipH="1">
            <a:off x="444500" y="3698875"/>
            <a:ext cx="8215313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8" name="Straight Connector 7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22" name="Text Placeholder 2"/>
          <p:cNvSpPr>
            <a:spLocks noGrp="1"/>
          </p:cNvSpPr>
          <p:nvPr>
            <p:ph type="body" sz="quarter" idx="18"/>
          </p:nvPr>
        </p:nvSpPr>
        <p:spPr>
          <a:xfrm>
            <a:off x="469462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itle 1"/>
          <p:cNvSpPr>
            <a:spLocks noGrp="1"/>
          </p:cNvSpPr>
          <p:nvPr>
            <p:ph type="title"/>
          </p:nvPr>
        </p:nvSpPr>
        <p:spPr>
          <a:xfrm>
            <a:off x="432000" y="331304"/>
            <a:ext cx="8346678" cy="52511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3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4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56620" y="3804586"/>
            <a:ext cx="4071938" cy="262946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21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75DB8A-71E0-F944-83F6-A83A2D996DB4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53164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-Up Layou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 userDrawn="1"/>
        </p:nvSpPr>
        <p:spPr>
          <a:xfrm>
            <a:off x="0" y="6324600"/>
            <a:ext cx="9144000" cy="533400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9" name="Round Single Corner Rectangle 8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10" name="Rectangle 9"/>
          <p:cNvSpPr>
            <a:spLocks noChangeArrowheads="1"/>
          </p:cNvSpPr>
          <p:nvPr userDrawn="1"/>
        </p:nvSpPr>
        <p:spPr bwMode="auto">
          <a:xfrm>
            <a:off x="177800" y="618172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cxnSp>
        <p:nvCxnSpPr>
          <p:cNvPr id="12" name="Straight Connector 11"/>
          <p:cNvCxnSpPr/>
          <p:nvPr userDrawn="1"/>
        </p:nvCxnSpPr>
        <p:spPr bwMode="auto">
          <a:xfrm>
            <a:off x="4605338" y="962025"/>
            <a:ext cx="0" cy="5445125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3" name="Straight Connector 12"/>
          <p:cNvCxnSpPr/>
          <p:nvPr userDrawn="1"/>
        </p:nvCxnSpPr>
        <p:spPr bwMode="auto">
          <a:xfrm flipH="1">
            <a:off x="444500" y="3579813"/>
            <a:ext cx="8334375" cy="0"/>
          </a:xfrm>
          <a:prstGeom prst="line">
            <a:avLst/>
          </a:prstGeom>
          <a:noFill/>
          <a:ln w="19050" cap="flat" cmpd="sng" algn="ctr">
            <a:solidFill>
              <a:schemeClr val="accent2">
                <a:lumMod val="60000"/>
                <a:lumOff val="4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0005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8" name="Text Placeholder 2"/>
          <p:cNvSpPr>
            <a:spLocks noGrp="1"/>
          </p:cNvSpPr>
          <p:nvPr>
            <p:ph type="body" sz="quarter" idx="12"/>
          </p:nvPr>
        </p:nvSpPr>
        <p:spPr>
          <a:xfrm>
            <a:off x="44450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 sz="1600"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2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2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444119" y="371062"/>
            <a:ext cx="8290241" cy="485358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9" name="Text Placeholder 2"/>
          <p:cNvSpPr>
            <a:spLocks noGrp="1"/>
          </p:cNvSpPr>
          <p:nvPr>
            <p:ph type="body" sz="quarter" idx="19"/>
          </p:nvPr>
        </p:nvSpPr>
        <p:spPr>
          <a:xfrm>
            <a:off x="4706740" y="962652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buFont typeface="Arial" panose="020B0604020202020204" pitchFamily="34" charset="0"/>
              <a:buChar char="-"/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0" name="Text Placeholder 2"/>
          <p:cNvSpPr>
            <a:spLocks noGrp="1"/>
          </p:cNvSpPr>
          <p:nvPr>
            <p:ph type="body" sz="quarter" idx="20"/>
          </p:nvPr>
        </p:nvSpPr>
        <p:spPr>
          <a:xfrm>
            <a:off x="444119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21" name="Text Placeholder 2"/>
          <p:cNvSpPr>
            <a:spLocks noGrp="1"/>
          </p:cNvSpPr>
          <p:nvPr>
            <p:ph type="body" sz="quarter" idx="21"/>
          </p:nvPr>
        </p:nvSpPr>
        <p:spPr>
          <a:xfrm>
            <a:off x="4702775" y="3654408"/>
            <a:ext cx="4071938" cy="2544798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 sz="1800"/>
            </a:lvl1pPr>
            <a:lvl2pPr marL="457200" indent="-169863">
              <a:buClr>
                <a:schemeClr val="accent2"/>
              </a:buClr>
              <a:defRPr sz="1600"/>
            </a:lvl2pPr>
            <a:lvl3pPr marL="804863" indent="-177800">
              <a:buClr>
                <a:schemeClr val="accent2"/>
              </a:buClr>
              <a:defRPr sz="1400"/>
            </a:lvl3pPr>
            <a:lvl4pPr marL="1201738" indent="-168275">
              <a:buClr>
                <a:schemeClr val="accent2"/>
              </a:buClr>
              <a:buFontTx/>
              <a:buChar char="-"/>
              <a:defRPr sz="1200"/>
            </a:lvl4pPr>
            <a:lvl5pPr marL="1719263" indent="-177800">
              <a:buClr>
                <a:schemeClr val="accent2"/>
              </a:buClr>
              <a:defRPr sz="12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22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8D2DB58E-2992-2040-8E77-3A8E9F68BABB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455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F1F74E8-2156-B64F-A723-2FC713503C5D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44237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 W/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2015 by Honeywell International Inc. All rights reserved. 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6929438" y="6350000"/>
            <a:ext cx="1990725" cy="508000"/>
          </a:xfrm>
          <a:prstGeom prst="rect">
            <a:avLst/>
          </a:prstGeom>
          <a:solidFill>
            <a:schemeClr val="bg1"/>
          </a:solidFill>
          <a:ln w="9525" cmpd="sng"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7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2"/>
          <p:cNvSpPr>
            <a:spLocks noGrp="1"/>
          </p:cNvSpPr>
          <p:nvPr>
            <p:ph type="sldNum" sz="quarter" idx="16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C998C0A-3FDF-A343-89AA-469E5F1A16BE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056728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283595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2353344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366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0" y="1193483"/>
            <a:ext cx="8046720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68345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2"/>
            </p:custDataLst>
            <p:extLst>
              <p:ext uri="{D42A27DB-BD31-4B8C-83A1-F6EECF244321}">
                <p14:modId xmlns:p14="http://schemas.microsoft.com/office/powerpoint/2010/main" val="320967729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390" name="think-cell Slide" r:id="rId4" imgW="270" imgH="270" progId="TCLayout.ActiveDocument.1">
                  <p:embed/>
                </p:oleObj>
              </mc:Choice>
              <mc:Fallback>
                <p:oleObj name="think-cell Slide" r:id="rId4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5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3"/>
            <a:ext cx="3927118" cy="4846320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0592989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30352" y="357810"/>
            <a:ext cx="7680960" cy="498610"/>
          </a:xfrm>
        </p:spPr>
        <p:txBody>
          <a:bodyPr/>
          <a:lstStyle>
            <a:lvl1pPr>
              <a:defRPr baseline="0">
                <a:solidFill>
                  <a:schemeClr val="bg2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2"/>
          </p:nvPr>
        </p:nvSpPr>
        <p:spPr>
          <a:xfrm>
            <a:off x="532341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3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cxnSp>
        <p:nvCxnSpPr>
          <p:cNvPr id="10" name="Straight Connector 9"/>
          <p:cNvCxnSpPr/>
          <p:nvPr userDrawn="1"/>
        </p:nvCxnSpPr>
        <p:spPr bwMode="auto">
          <a:xfrm>
            <a:off x="4572000" y="1299754"/>
            <a:ext cx="0" cy="475488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7" name="Content Placeholder 4"/>
          <p:cNvSpPr>
            <a:spLocks noGrp="1"/>
          </p:cNvSpPr>
          <p:nvPr>
            <p:ph sz="quarter" idx="14"/>
          </p:nvPr>
        </p:nvSpPr>
        <p:spPr>
          <a:xfrm>
            <a:off x="4686852" y="11934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cxnSp>
        <p:nvCxnSpPr>
          <p:cNvPr id="8" name="Straight Connector 7"/>
          <p:cNvCxnSpPr/>
          <p:nvPr userDrawn="1"/>
        </p:nvCxnSpPr>
        <p:spPr bwMode="auto">
          <a:xfrm flipH="1">
            <a:off x="640080" y="3624058"/>
            <a:ext cx="7863840" cy="0"/>
          </a:xfrm>
          <a:prstGeom prst="line">
            <a:avLst/>
          </a:prstGeom>
          <a:noFill/>
          <a:ln w="9525" cap="flat" cmpd="sng" algn="ctr">
            <a:solidFill>
              <a:schemeClr val="bg1">
                <a:lumMod val="65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</p:cxnSp>
      <p:sp>
        <p:nvSpPr>
          <p:cNvPr id="9" name="Content Placeholder 4"/>
          <p:cNvSpPr>
            <a:spLocks noGrp="1"/>
          </p:cNvSpPr>
          <p:nvPr>
            <p:ph sz="quarter" idx="15"/>
          </p:nvPr>
        </p:nvSpPr>
        <p:spPr>
          <a:xfrm>
            <a:off x="532341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1" name="Content Placeholder 4"/>
          <p:cNvSpPr>
            <a:spLocks noGrp="1"/>
          </p:cNvSpPr>
          <p:nvPr>
            <p:ph sz="quarter" idx="16"/>
          </p:nvPr>
        </p:nvSpPr>
        <p:spPr>
          <a:xfrm>
            <a:off x="4686852" y="3784285"/>
            <a:ext cx="3927118" cy="2270351"/>
          </a:xfrm>
          <a:prstGeom prst="rect">
            <a:avLst/>
          </a:prstGeom>
        </p:spPr>
        <p:txBody>
          <a:bodyPr/>
          <a:lstStyle>
            <a:lvl1pPr marL="182880" indent="-182880">
              <a:spcBef>
                <a:spcPts val="400"/>
              </a:spcBef>
              <a:spcAft>
                <a:spcPts val="0"/>
              </a:spcAft>
              <a:buClr>
                <a:schemeClr val="tx2"/>
              </a:buClr>
              <a:defRPr sz="1800">
                <a:solidFill>
                  <a:schemeClr val="bg2"/>
                </a:solidFill>
              </a:defRPr>
            </a:lvl1pPr>
            <a:lvl2pPr marL="3657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600">
                <a:solidFill>
                  <a:schemeClr val="bg2"/>
                </a:solidFill>
              </a:defRPr>
            </a:lvl2pPr>
            <a:lvl3pPr marL="64008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400">
                <a:solidFill>
                  <a:schemeClr val="bg2"/>
                </a:solidFill>
              </a:defRPr>
            </a:lvl3pPr>
            <a:lvl4pPr marL="82296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buFont typeface="Arial" panose="020B0604020202020204" pitchFamily="34" charset="0"/>
              <a:buChar char="-"/>
              <a:defRPr sz="12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1005840" indent="-182880">
              <a:spcBef>
                <a:spcPts val="400"/>
              </a:spcBef>
              <a:spcAft>
                <a:spcPts val="0"/>
              </a:spcAft>
              <a:buClr>
                <a:schemeClr val="tx1"/>
              </a:buClr>
              <a:defRPr sz="1100">
                <a:solidFill>
                  <a:schemeClr val="bg2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137652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0352" y="357190"/>
            <a:ext cx="7680960" cy="498475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4C51A5A2-BC59-4A6D-A7BD-C313B1F7F822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1620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Brand-Promise_editable_HORZ_ol_13x9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9144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464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" y="2079972"/>
            <a:ext cx="9143999" cy="498475"/>
          </a:xfrm>
        </p:spPr>
        <p:txBody>
          <a:bodyPr/>
          <a:lstStyle>
            <a:lvl1pPr algn="ctr">
              <a:defRPr sz="32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Slide Number Placeholder 5"/>
          <p:cNvSpPr>
            <a:spLocks noGrp="1"/>
          </p:cNvSpPr>
          <p:nvPr>
            <p:ph type="sldNum" sz="quarter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44279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1"/>
          <p:cNvSpPr>
            <a:spLocks noGrp="1"/>
          </p:cNvSpPr>
          <p:nvPr>
            <p:ph type="title"/>
          </p:nvPr>
        </p:nvSpPr>
        <p:spPr>
          <a:xfrm>
            <a:off x="514578" y="357810"/>
            <a:ext cx="8002359" cy="498610"/>
          </a:xfrm>
        </p:spPr>
        <p:txBody>
          <a:bodyPr/>
          <a:lstStyle>
            <a:lvl1pPr>
              <a:defRPr baseline="0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>
          <a:xfrm>
            <a:off x="514350" y="1074738"/>
            <a:ext cx="8002588" cy="530860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buClr>
                <a:schemeClr val="tx2"/>
              </a:buClr>
              <a:defRPr>
                <a:solidFill>
                  <a:schemeClr val="tx1"/>
                </a:solidFill>
              </a:defRPr>
            </a:lvl1pPr>
            <a:lvl2pPr marL="457200" indent="-169863">
              <a:buClr>
                <a:schemeClr val="accent2"/>
              </a:buClr>
              <a:defRPr>
                <a:solidFill>
                  <a:schemeClr val="tx1"/>
                </a:solidFill>
              </a:defRPr>
            </a:lvl2pPr>
            <a:lvl3pPr marL="804863" indent="-177800">
              <a:buClr>
                <a:schemeClr val="accent2"/>
              </a:buClr>
              <a:defRPr>
                <a:solidFill>
                  <a:schemeClr val="tx1"/>
                </a:solidFill>
              </a:defRPr>
            </a:lvl3pPr>
            <a:lvl4pPr marL="1201738" indent="-168275">
              <a:buClr>
                <a:schemeClr val="accent2"/>
              </a:buClr>
              <a:buFontTx/>
              <a:buChar char="-"/>
              <a:defRPr sz="1400">
                <a:solidFill>
                  <a:schemeClr val="tx1"/>
                </a:solidFill>
              </a:defRPr>
            </a:lvl4pPr>
            <a:lvl5pPr marL="1719263" indent="-177800">
              <a:buClr>
                <a:schemeClr val="accent2"/>
              </a:buClr>
              <a:defRPr sz="1400">
                <a:solidFill>
                  <a:schemeClr val="tx1"/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9814D0C-58DA-754D-96DF-668AE432F1BF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57720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imple Text with Takeaw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 userDrawn="1"/>
        </p:nvSpPr>
        <p:spPr>
          <a:xfrm>
            <a:off x="160338" y="6364288"/>
            <a:ext cx="8983662" cy="493712"/>
          </a:xfrm>
          <a:prstGeom prst="rect">
            <a:avLst/>
          </a:prstGeom>
          <a:solidFill>
            <a:schemeClr val="bg1"/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6" name="Round Single Corner Rectangle 5"/>
          <p:cNvSpPr/>
          <p:nvPr userDrawn="1"/>
        </p:nvSpPr>
        <p:spPr>
          <a:xfrm>
            <a:off x="0" y="6364288"/>
            <a:ext cx="8688388" cy="504825"/>
          </a:xfrm>
          <a:prstGeom prst="round1Rect">
            <a:avLst>
              <a:gd name="adj" fmla="val 50000"/>
            </a:avLst>
          </a:prstGeom>
          <a:solidFill>
            <a:schemeClr val="tx2"/>
          </a:solidFill>
          <a:ln w="19050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en-US" dirty="0"/>
          </a:p>
        </p:txBody>
      </p:sp>
      <p:sp>
        <p:nvSpPr>
          <p:cNvPr id="7" name="Rectangle 6"/>
          <p:cNvSpPr>
            <a:spLocks noChangeArrowheads="1"/>
          </p:cNvSpPr>
          <p:nvPr userDrawn="1"/>
        </p:nvSpPr>
        <p:spPr bwMode="auto">
          <a:xfrm>
            <a:off x="155575" y="6149975"/>
            <a:ext cx="2516188" cy="200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 </a:t>
            </a:r>
          </a:p>
        </p:txBody>
      </p:sp>
      <p:sp>
        <p:nvSpPr>
          <p:cNvPr id="16" name="Title 1"/>
          <p:cNvSpPr>
            <a:spLocks noGrp="1"/>
          </p:cNvSpPr>
          <p:nvPr>
            <p:ph type="title"/>
          </p:nvPr>
        </p:nvSpPr>
        <p:spPr>
          <a:xfrm>
            <a:off x="514578" y="344558"/>
            <a:ext cx="8123010" cy="511862"/>
          </a:xfr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22" name="Text Placeholder 2"/>
          <p:cNvSpPr>
            <a:spLocks noGrp="1"/>
          </p:cNvSpPr>
          <p:nvPr>
            <p:ph type="body" sz="quarter" idx="16"/>
          </p:nvPr>
        </p:nvSpPr>
        <p:spPr>
          <a:xfrm>
            <a:off x="514350" y="1074738"/>
            <a:ext cx="8002588" cy="5059047"/>
          </a:xfrm>
          <a:prstGeom prst="rect">
            <a:avLst/>
          </a:prstGeom>
        </p:spPr>
        <p:txBody>
          <a:bodyPr>
            <a:normAutofit/>
          </a:bodyPr>
          <a:lstStyle>
            <a:lvl2pPr marL="457200" indent="-169863">
              <a:defRPr/>
            </a:lvl2pPr>
            <a:lvl3pPr marL="804863" indent="-177800">
              <a:defRPr/>
            </a:lvl3pPr>
            <a:lvl4pPr marL="1201738" indent="-168275">
              <a:buClr>
                <a:schemeClr val="tx1">
                  <a:lumMod val="50000"/>
                  <a:lumOff val="50000"/>
                </a:schemeClr>
              </a:buClr>
              <a:buFontTx/>
              <a:buChar char="-"/>
              <a:defRPr sz="1400"/>
            </a:lvl4pPr>
            <a:lvl5pPr marL="1719263" indent="-177800">
              <a:buClr>
                <a:schemeClr val="tx1">
                  <a:lumMod val="50000"/>
                  <a:lumOff val="50000"/>
                </a:schemeClr>
              </a:buClr>
              <a:defRPr sz="14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14" name="Text Placeholder 9"/>
          <p:cNvSpPr>
            <a:spLocks noGrp="1"/>
          </p:cNvSpPr>
          <p:nvPr>
            <p:ph type="body" sz="quarter" idx="15"/>
          </p:nvPr>
        </p:nvSpPr>
        <p:spPr>
          <a:xfrm>
            <a:off x="236538" y="6384610"/>
            <a:ext cx="8297862" cy="4572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8" name="Slide Number Placeholder 5"/>
          <p:cNvSpPr>
            <a:spLocks noGrp="1"/>
          </p:cNvSpPr>
          <p:nvPr>
            <p:ph type="sldNum" sz="quarter" idx="17"/>
          </p:nvPr>
        </p:nvSpPr>
        <p:spPr/>
        <p:txBody>
          <a:bodyPr/>
          <a:lstStyle>
            <a:lvl1pPr algn="l"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6A011D3D-470C-6841-80D1-ED00CD694525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4320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13" Type="http://schemas.openxmlformats.org/officeDocument/2006/relationships/image" Target="../media/image8.jpeg"/><Relationship Id="rId3" Type="http://schemas.openxmlformats.org/officeDocument/2006/relationships/vmlDrawing" Target="../drawings/vmlDrawing1.vml"/><Relationship Id="rId7" Type="http://schemas.openxmlformats.org/officeDocument/2006/relationships/image" Target="../media/image2.png"/><Relationship Id="rId12" Type="http://schemas.openxmlformats.org/officeDocument/2006/relationships/image" Target="../media/image7.jp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emf"/><Relationship Id="rId11" Type="http://schemas.openxmlformats.org/officeDocument/2006/relationships/image" Target="../media/image6.jpeg"/><Relationship Id="rId5" Type="http://schemas.openxmlformats.org/officeDocument/2006/relationships/oleObject" Target="../embeddings/oleObject1.bin"/><Relationship Id="rId10" Type="http://schemas.openxmlformats.org/officeDocument/2006/relationships/image" Target="../media/image5.jpeg"/><Relationship Id="rId4" Type="http://schemas.openxmlformats.org/officeDocument/2006/relationships/tags" Target="../tags/tag2.xml"/><Relationship Id="rId9" Type="http://schemas.openxmlformats.org/officeDocument/2006/relationships/image" Target="../media/image4.jpe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vmlDrawing" Target="../drawings/vmlDrawing2.vml"/><Relationship Id="rId13" Type="http://schemas.openxmlformats.org/officeDocument/2006/relationships/image" Target="../media/image10.png"/><Relationship Id="rId3" Type="http://schemas.openxmlformats.org/officeDocument/2006/relationships/slideLayout" Target="../slideLayouts/slideLayout4.xml"/><Relationship Id="rId7" Type="http://schemas.openxmlformats.org/officeDocument/2006/relationships/theme" Target="../theme/theme2.xml"/><Relationship Id="rId12" Type="http://schemas.openxmlformats.org/officeDocument/2006/relationships/image" Target="../media/image9.png"/><Relationship Id="rId2" Type="http://schemas.openxmlformats.org/officeDocument/2006/relationships/slideLayout" Target="../slideLayouts/slideLayout3.xml"/><Relationship Id="rId1" Type="http://schemas.openxmlformats.org/officeDocument/2006/relationships/slideLayout" Target="../slideLayouts/slideLayout2.xml"/><Relationship Id="rId6" Type="http://schemas.openxmlformats.org/officeDocument/2006/relationships/slideLayout" Target="../slideLayouts/slideLayout7.xml"/><Relationship Id="rId11" Type="http://schemas.openxmlformats.org/officeDocument/2006/relationships/image" Target="../media/image1.emf"/><Relationship Id="rId5" Type="http://schemas.openxmlformats.org/officeDocument/2006/relationships/slideLayout" Target="../slideLayouts/slideLayout6.xml"/><Relationship Id="rId10" Type="http://schemas.openxmlformats.org/officeDocument/2006/relationships/oleObject" Target="../embeddings/oleObject2.bin"/><Relationship Id="rId4" Type="http://schemas.openxmlformats.org/officeDocument/2006/relationships/slideLayout" Target="../slideLayouts/slideLayout5.xml"/><Relationship Id="rId9" Type="http://schemas.openxmlformats.org/officeDocument/2006/relationships/tags" Target="../tags/tag3.xml"/><Relationship Id="rId14" Type="http://schemas.openxmlformats.org/officeDocument/2006/relationships/image" Target="../media/image11.jp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5.xml"/><Relationship Id="rId13" Type="http://schemas.openxmlformats.org/officeDocument/2006/relationships/image" Target="../media/image11.jpg"/><Relationship Id="rId3" Type="http://schemas.openxmlformats.org/officeDocument/2006/relationships/slideLayout" Target="../slideLayouts/slideLayout10.xml"/><Relationship Id="rId7" Type="http://schemas.openxmlformats.org/officeDocument/2006/relationships/slideLayout" Target="../slideLayouts/slideLayout14.xml"/><Relationship Id="rId12" Type="http://schemas.openxmlformats.org/officeDocument/2006/relationships/image" Target="file:///\\localhost\Volumes\DMS-Server\Clients\Honeywell%20PPT%20\Honeywell%20-%20Freestanding%20Logos\Honeywell%20-%20Freestanding%20Logo%20RGB.png" TargetMode="External"/><Relationship Id="rId2" Type="http://schemas.openxmlformats.org/officeDocument/2006/relationships/slideLayout" Target="../slideLayouts/slideLayout9.xml"/><Relationship Id="rId1" Type="http://schemas.openxmlformats.org/officeDocument/2006/relationships/slideLayout" Target="../slideLayouts/slideLayout8.xml"/><Relationship Id="rId6" Type="http://schemas.openxmlformats.org/officeDocument/2006/relationships/slideLayout" Target="../slideLayouts/slideLayout13.xml"/><Relationship Id="rId11" Type="http://schemas.openxmlformats.org/officeDocument/2006/relationships/image" Target="../media/image13.png"/><Relationship Id="rId5" Type="http://schemas.openxmlformats.org/officeDocument/2006/relationships/slideLayout" Target="../slideLayouts/slideLayout12.xml"/><Relationship Id="rId10" Type="http://schemas.openxmlformats.org/officeDocument/2006/relationships/theme" Target="../theme/theme3.xml"/><Relationship Id="rId4" Type="http://schemas.openxmlformats.org/officeDocument/2006/relationships/slideLayout" Target="../slideLayouts/slideLayout11.xml"/><Relationship Id="rId9" Type="http://schemas.openxmlformats.org/officeDocument/2006/relationships/slideLayout" Target="../slideLayouts/slideLayout1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4"/>
            </p:custDataLst>
            <p:extLst>
              <p:ext uri="{D42A27DB-BD31-4B8C-83A1-F6EECF244321}">
                <p14:modId xmlns:p14="http://schemas.microsoft.com/office/powerpoint/2010/main" val="4279673248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618" name="think-cell Slide" r:id="rId5" imgW="270" imgH="270" progId="TCLayout.ActiveDocument.1">
                  <p:embed/>
                </p:oleObj>
              </mc:Choice>
              <mc:Fallback>
                <p:oleObj name="think-cell Slide" r:id="rId5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6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18" name="Picture 4" descr="Corner-01 copy.png"/>
          <p:cNvPicPr>
            <a:picLocks noChangeAspect="1"/>
          </p:cNvPicPr>
          <p:nvPr userDrawn="1"/>
        </p:nvPicPr>
        <p:blipFill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4332923"/>
            <a:ext cx="9144000" cy="2303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80755" y="6042317"/>
            <a:ext cx="1504536" cy="434925"/>
          </a:xfrm>
          <a:prstGeom prst="rect">
            <a:avLst/>
          </a:prstGeom>
        </p:spPr>
      </p:pic>
      <p:pic>
        <p:nvPicPr>
          <p:cNvPr id="15" name="Picture 5"/>
          <p:cNvPicPr>
            <a:picLocks noChangeAspect="1"/>
          </p:cNvPicPr>
          <p:nvPr userDrawn="1"/>
        </p:nvPicPr>
        <p:blipFill>
          <a:blip r:embed="rId9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701" t="8743" r="4581"/>
          <a:stretch>
            <a:fillRect/>
          </a:stretch>
        </p:blipFill>
        <p:spPr bwMode="auto">
          <a:xfrm>
            <a:off x="1" y="-28514"/>
            <a:ext cx="3481388" cy="5684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" name="Picture 6"/>
          <p:cNvPicPr>
            <a:picLocks noChangeAspect="1"/>
          </p:cNvPicPr>
          <p:nvPr userDrawn="1"/>
        </p:nvPicPr>
        <p:blipFill>
          <a:blip r:embed="rId10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8264" y="1973265"/>
            <a:ext cx="2733675" cy="3665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" name="Picture 7" descr="Cover - Airplane.jpg"/>
          <p:cNvPicPr>
            <a:picLocks noChangeAspect="1"/>
          </p:cNvPicPr>
          <p:nvPr userDrawn="1"/>
        </p:nvPicPr>
        <p:blipFill>
          <a:blip r:embed="rId11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3464" y="-7938"/>
            <a:ext cx="5570537" cy="19050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" name="Picture 24"/>
          <p:cNvPicPr>
            <a:picLocks noChangeAspect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73463" y="2021816"/>
            <a:ext cx="2749627" cy="1902822"/>
          </a:xfrm>
          <a:prstGeom prst="rect">
            <a:avLst/>
          </a:prstGeom>
        </p:spPr>
      </p:pic>
      <p:pic>
        <p:nvPicPr>
          <p:cNvPr id="26" name="Picture 25" descr="494348113_low.jpg"/>
          <p:cNvPicPr>
            <a:picLocks noChangeAspect="1"/>
          </p:cNvPicPr>
          <p:nvPr userDrawn="1"/>
        </p:nvPicPr>
        <p:blipFill>
          <a:blip r:embed="rId13" cstate="screen"/>
          <a:srcRect/>
          <a:stretch>
            <a:fillRect/>
          </a:stretch>
        </p:blipFill>
        <p:spPr>
          <a:xfrm>
            <a:off x="3573464" y="4052744"/>
            <a:ext cx="2751136" cy="15876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43114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598" r:id="rId1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dt="0"/>
  <p:txStyles>
    <p:titleStyle>
      <a:lvl1pPr algn="l" defTabSz="457200" rtl="0" eaLnBrk="1" fontAlgn="base" hangingPunct="1">
        <a:spcBef>
          <a:spcPct val="0"/>
        </a:spcBef>
        <a:spcAft>
          <a:spcPct val="0"/>
        </a:spcAft>
        <a:defRPr sz="2400" kern="12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1pPr>
      <a:lvl2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2pPr>
      <a:lvl3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3pPr>
      <a:lvl4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4pPr>
      <a:lvl5pPr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5pPr>
      <a:lvl6pPr marL="4572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6pPr>
      <a:lvl7pPr marL="9144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7pPr>
      <a:lvl8pPr marL="13716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8pPr>
      <a:lvl9pPr marL="1828800" algn="l" defTabSz="457200" rtl="0" eaLnBrk="1" fontAlgn="base" hangingPunct="1">
        <a:spcBef>
          <a:spcPct val="0"/>
        </a:spcBef>
        <a:spcAft>
          <a:spcPct val="0"/>
        </a:spcAft>
        <a:defRPr sz="2400">
          <a:solidFill>
            <a:schemeClr val="tx1"/>
          </a:solidFill>
          <a:latin typeface="HelveticaNeue BoldCond"/>
          <a:ea typeface="HelveticaNeue BoldCond"/>
          <a:cs typeface="HelveticaNeue BoldCond"/>
        </a:defRPr>
      </a:lvl9pPr>
    </p:titleStyle>
    <p:bodyStyle>
      <a:lvl1pPr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defRPr kern="1200">
          <a:solidFill>
            <a:schemeClr val="tx1"/>
          </a:solidFill>
          <a:latin typeface="Helvetica 55 Roman"/>
          <a:ea typeface="Helvetica 55 Roman"/>
          <a:cs typeface="Helvetica 55 Roman"/>
        </a:defRPr>
      </a:lvl1pPr>
      <a:lvl2pPr marL="742950" indent="-28575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Helvetica Neue"/>
          <a:ea typeface="Helvetica Neue"/>
          <a:cs typeface="Helvetica Neue"/>
        </a:defRPr>
      </a:lvl2pPr>
      <a:lvl3pPr marL="1143000" indent="-228600" algn="l" defTabSz="457200" rtl="0" eaLnBrk="1" fontAlgn="base" hangingPunct="1">
        <a:spcBef>
          <a:spcPct val="20000"/>
        </a:spcBef>
        <a:spcAft>
          <a:spcPct val="0"/>
        </a:spcAft>
        <a:buSzPct val="90000"/>
        <a:buFont typeface="Courier New" panose="02070309020205020404" pitchFamily="49" charset="0"/>
        <a:buChar char="o"/>
        <a:defRPr sz="1400" kern="1200">
          <a:solidFill>
            <a:schemeClr val="tx1"/>
          </a:solidFill>
          <a:latin typeface="Helvetica Neue"/>
          <a:ea typeface="Helvetica Neue"/>
          <a:cs typeface="Helvetica Neue"/>
        </a:defRPr>
      </a:lvl3pPr>
      <a:lvl4pPr marL="16002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1" fontAlgn="base" hangingPunct="1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Object 1" hidden="1"/>
          <p:cNvGraphicFramePr>
            <a:graphicFrameLocks noChangeAspect="1"/>
          </p:cNvGraphicFramePr>
          <p:nvPr userDrawn="1">
            <p:custDataLst>
              <p:tags r:id="rId9"/>
            </p:custDataLst>
            <p:extLst>
              <p:ext uri="{D42A27DB-BD31-4B8C-83A1-F6EECF244321}">
                <p14:modId xmlns:p14="http://schemas.microsoft.com/office/powerpoint/2010/main" val="2718301416"/>
              </p:ext>
            </p:extLst>
          </p:nvPr>
        </p:nvGraphicFramePr>
        <p:xfrm>
          <a:off x="1589" y="1590"/>
          <a:ext cx="1587" cy="158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42" name="think-cell Slide" r:id="rId10" imgW="270" imgH="270" progId="TCLayout.ActiveDocument.1">
                  <p:embed/>
                </p:oleObj>
              </mc:Choice>
              <mc:Fallback>
                <p:oleObj name="think-cell Slide" r:id="rId10" imgW="270" imgH="270" progId="TCLayout.ActiveDocument.1">
                  <p:embed/>
                  <p:pic>
                    <p:nvPicPr>
                      <p:cNvPr id="0" name=""/>
                      <p:cNvPicPr/>
                      <p:nvPr/>
                    </p:nvPicPr>
                    <p:blipFill>
                      <a:blip r:embed="rId11"/>
                      <a:stretch>
                        <a:fillRect/>
                      </a:stretch>
                    </p:blipFill>
                    <p:spPr>
                      <a:xfrm>
                        <a:off x="1589" y="1590"/>
                        <a:ext cx="1587" cy="1587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9" name="Picture 8"/>
          <p:cNvPicPr>
            <a:picLocks noChangeAspect="1"/>
          </p:cNvPicPr>
          <p:nvPr/>
        </p:nvPicPr>
        <p:blipFill>
          <a:blip r:embed="rId1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33864" y="2"/>
            <a:ext cx="1810137" cy="1810137"/>
          </a:xfrm>
          <a:prstGeom prst="rect">
            <a:avLst/>
          </a:prstGeom>
        </p:spPr>
      </p:pic>
      <p:sp>
        <p:nvSpPr>
          <p:cNvPr id="3077" name="Title Placeholder 1"/>
          <p:cNvSpPr>
            <a:spLocks noGrp="1"/>
          </p:cNvSpPr>
          <p:nvPr>
            <p:ph type="title"/>
          </p:nvPr>
        </p:nvSpPr>
        <p:spPr bwMode="auto">
          <a:xfrm>
            <a:off x="530352" y="357190"/>
            <a:ext cx="768096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dirty="0"/>
              <a:t>Click to edit Master title style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37588" y="2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2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E08EDED3-7124-4562-BC95-43C8B5E7D05F}" type="slidenum">
              <a:rPr lang="en-US" smtClean="0"/>
              <a:pPr>
                <a:defRPr/>
              </a:pPr>
              <a:t>‹#›</a:t>
            </a:fld>
            <a:endParaRPr lang="en-US" dirty="0"/>
          </a:p>
        </p:txBody>
      </p:sp>
      <p:grpSp>
        <p:nvGrpSpPr>
          <p:cNvPr id="14" name="Group 13"/>
          <p:cNvGrpSpPr/>
          <p:nvPr userDrawn="1"/>
        </p:nvGrpSpPr>
        <p:grpSpPr>
          <a:xfrm>
            <a:off x="9270048" y="1297125"/>
            <a:ext cx="182881" cy="4762033"/>
            <a:chOff x="-186689" y="1297123"/>
            <a:chExt cx="182881" cy="4762033"/>
          </a:xfrm>
        </p:grpSpPr>
        <p:cxnSp>
          <p:nvCxnSpPr>
            <p:cNvPr id="18" name="Straight Connector 17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/>
          <p:cNvGrpSpPr/>
          <p:nvPr userDrawn="1"/>
        </p:nvGrpSpPr>
        <p:grpSpPr>
          <a:xfrm>
            <a:off x="833437" y="6998401"/>
            <a:ext cx="7406640" cy="182880"/>
            <a:chOff x="833437" y="-184099"/>
            <a:chExt cx="10529888" cy="182880"/>
          </a:xfrm>
        </p:grpSpPr>
        <p:cxnSp>
          <p:nvCxnSpPr>
            <p:cNvPr id="16" name="Straight Connector 15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5" name="Group 24"/>
          <p:cNvGrpSpPr/>
          <p:nvPr userDrawn="1"/>
        </p:nvGrpSpPr>
        <p:grpSpPr>
          <a:xfrm>
            <a:off x="-309382" y="1297125"/>
            <a:ext cx="182881" cy="4762033"/>
            <a:chOff x="-186689" y="1297123"/>
            <a:chExt cx="182881" cy="4762033"/>
          </a:xfrm>
        </p:grpSpPr>
        <p:cxnSp>
          <p:nvCxnSpPr>
            <p:cNvPr id="26" name="Straight Connector 25"/>
            <p:cNvCxnSpPr>
              <a:cxnSpLocks/>
            </p:cNvCxnSpPr>
            <p:nvPr userDrawn="1"/>
          </p:nvCxnSpPr>
          <p:spPr>
            <a:xfrm rot="16200000">
              <a:off x="-95248" y="5967716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/>
            <p:cNvCxnSpPr>
              <a:cxnSpLocks/>
            </p:cNvCxnSpPr>
            <p:nvPr userDrawn="1"/>
          </p:nvCxnSpPr>
          <p:spPr>
            <a:xfrm rot="16200000">
              <a:off x="-95249" y="1205683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 userDrawn="1"/>
        </p:nvGrpSpPr>
        <p:grpSpPr>
          <a:xfrm>
            <a:off x="833437" y="-313168"/>
            <a:ext cx="7406640" cy="182880"/>
            <a:chOff x="833437" y="-184099"/>
            <a:chExt cx="10529888" cy="182880"/>
          </a:xfrm>
        </p:grpSpPr>
        <p:cxnSp>
          <p:nvCxnSpPr>
            <p:cNvPr id="29" name="Straight Connector 28"/>
            <p:cNvCxnSpPr/>
            <p:nvPr userDrawn="1"/>
          </p:nvCxnSpPr>
          <p:spPr>
            <a:xfrm>
              <a:off x="11363325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/>
            <p:cNvCxnSpPr/>
            <p:nvPr userDrawn="1"/>
          </p:nvCxnSpPr>
          <p:spPr>
            <a:xfrm>
              <a:off x="833437" y="-184099"/>
              <a:ext cx="0" cy="182880"/>
            </a:xfrm>
            <a:prstGeom prst="line">
              <a:avLst/>
            </a:prstGeom>
            <a:ln w="3175" cmpd="sng">
              <a:solidFill>
                <a:schemeClr val="bg1">
                  <a:lumMod val="75000"/>
                </a:schemeClr>
              </a:solidFill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0" name="Picture 19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67931" y="6473970"/>
            <a:ext cx="1230413" cy="342253"/>
          </a:xfrm>
          <a:prstGeom prst="rect">
            <a:avLst/>
          </a:prstGeom>
        </p:spPr>
      </p:pic>
      <p:sp>
        <p:nvSpPr>
          <p:cNvPr id="24" name="Rectangle 23"/>
          <p:cNvSpPr>
            <a:spLocks noChangeArrowheads="1"/>
          </p:cNvSpPr>
          <p:nvPr userDrawn="1"/>
        </p:nvSpPr>
        <p:spPr bwMode="auto">
          <a:xfrm>
            <a:off x="-71774" y="6505789"/>
            <a:ext cx="7082388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© 2019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bg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bg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pic>
        <p:nvPicPr>
          <p:cNvPr id="31" name="Picture 30"/>
          <p:cNvPicPr>
            <a:picLocks noChangeAspect="1"/>
          </p:cNvPicPr>
          <p:nvPr userDrawn="1"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5"/>
            <a:ext cx="1251554" cy="328375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3575" r:id="rId1"/>
    <p:sldLayoutId id="2147493587" r:id="rId2"/>
    <p:sldLayoutId id="2147493588" r:id="rId3"/>
    <p:sldLayoutId id="2147493576" r:id="rId4"/>
    <p:sldLayoutId id="2147493577" r:id="rId5"/>
    <p:sldLayoutId id="2147493594" r:id="rId6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600" b="1" kern="1200" dirty="0">
          <a:solidFill>
            <a:schemeClr val="bg2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panose="05000000000000000000" pitchFamily="2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panose="020B0604020202020204" pitchFamily="34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2880" userDrawn="1">
          <p15:clr>
            <a:srgbClr val="F26B43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ound Single Corner Rectangle 1"/>
          <p:cNvSpPr>
            <a:spLocks noChangeAspect="1"/>
          </p:cNvSpPr>
          <p:nvPr/>
        </p:nvSpPr>
        <p:spPr>
          <a:xfrm rot="5400000">
            <a:off x="7772400" y="0"/>
            <a:ext cx="1371600" cy="1371542"/>
          </a:xfrm>
          <a:custGeom>
            <a:avLst/>
            <a:gdLst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1371600 w 1371600"/>
              <a:gd name="connsiteY3" fmla="*/ 1532236 h 1532236"/>
              <a:gd name="connsiteX4" fmla="*/ 0 w 1371600"/>
              <a:gd name="connsiteY4" fmla="*/ 1532236 h 1532236"/>
              <a:gd name="connsiteX5" fmla="*/ 0 w 1371600"/>
              <a:gd name="connsiteY5" fmla="*/ 0 h 1532236"/>
              <a:gd name="connsiteX0" fmla="*/ 0 w 1371600"/>
              <a:gd name="connsiteY0" fmla="*/ 0 h 1532236"/>
              <a:gd name="connsiteX1" fmla="*/ 1142995 w 1371600"/>
              <a:gd name="connsiteY1" fmla="*/ 0 h 1532236"/>
              <a:gd name="connsiteX2" fmla="*/ 1371600 w 1371600"/>
              <a:gd name="connsiteY2" fmla="*/ 228605 h 1532236"/>
              <a:gd name="connsiteX3" fmla="*/ 0 w 1371600"/>
              <a:gd name="connsiteY3" fmla="*/ 1532236 h 1532236"/>
              <a:gd name="connsiteX4" fmla="*/ 0 w 1371600"/>
              <a:gd name="connsiteY4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8 h 1532244"/>
              <a:gd name="connsiteX1" fmla="*/ 1142995 w 1142995"/>
              <a:gd name="connsiteY1" fmla="*/ 8 h 1532244"/>
              <a:gd name="connsiteX2" fmla="*/ 0 w 1142995"/>
              <a:gd name="connsiteY2" fmla="*/ 1532244 h 1532244"/>
              <a:gd name="connsiteX3" fmla="*/ 0 w 1142995"/>
              <a:gd name="connsiteY3" fmla="*/ 8 h 1532244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4012 w 1147007"/>
              <a:gd name="connsiteY0" fmla="*/ 9 h 1532245"/>
              <a:gd name="connsiteX1" fmla="*/ 1147007 w 1147007"/>
              <a:gd name="connsiteY1" fmla="*/ 9 h 1532245"/>
              <a:gd name="connsiteX2" fmla="*/ 4012 w 1147007"/>
              <a:gd name="connsiteY2" fmla="*/ 1532245 h 1532245"/>
              <a:gd name="connsiteX3" fmla="*/ 4012 w 1147007"/>
              <a:gd name="connsiteY3" fmla="*/ 9 h 1532245"/>
              <a:gd name="connsiteX0" fmla="*/ 0 w 1142995"/>
              <a:gd name="connsiteY0" fmla="*/ 9 h 1532245"/>
              <a:gd name="connsiteX1" fmla="*/ 1142995 w 1142995"/>
              <a:gd name="connsiteY1" fmla="*/ 9 h 1532245"/>
              <a:gd name="connsiteX2" fmla="*/ 0 w 1142995"/>
              <a:gd name="connsiteY2" fmla="*/ 1532245 h 1532245"/>
              <a:gd name="connsiteX3" fmla="*/ 0 w 1142995"/>
              <a:gd name="connsiteY3" fmla="*/ 9 h 1532245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64 h 1532300"/>
              <a:gd name="connsiteX1" fmla="*/ 1142995 w 1142995"/>
              <a:gd name="connsiteY1" fmla="*/ 64 h 1532300"/>
              <a:gd name="connsiteX2" fmla="*/ 0 w 1142995"/>
              <a:gd name="connsiteY2" fmla="*/ 1532300 h 1532300"/>
              <a:gd name="connsiteX3" fmla="*/ 0 w 1142995"/>
              <a:gd name="connsiteY3" fmla="*/ 64 h 1532300"/>
              <a:gd name="connsiteX0" fmla="*/ 0 w 1142995"/>
              <a:gd name="connsiteY0" fmla="*/ 76 h 1532312"/>
              <a:gd name="connsiteX1" fmla="*/ 1142995 w 1142995"/>
              <a:gd name="connsiteY1" fmla="*/ 76 h 1532312"/>
              <a:gd name="connsiteX2" fmla="*/ 0 w 1142995"/>
              <a:gd name="connsiteY2" fmla="*/ 1532312 h 1532312"/>
              <a:gd name="connsiteX3" fmla="*/ 0 w 1142995"/>
              <a:gd name="connsiteY3" fmla="*/ 76 h 1532312"/>
              <a:gd name="connsiteX0" fmla="*/ 0 w 1142995"/>
              <a:gd name="connsiteY0" fmla="*/ 83 h 1532319"/>
              <a:gd name="connsiteX1" fmla="*/ 1142995 w 1142995"/>
              <a:gd name="connsiteY1" fmla="*/ 83 h 1532319"/>
              <a:gd name="connsiteX2" fmla="*/ 0 w 1142995"/>
              <a:gd name="connsiteY2" fmla="*/ 1532319 h 1532319"/>
              <a:gd name="connsiteX3" fmla="*/ 0 w 1142995"/>
              <a:gd name="connsiteY3" fmla="*/ 83 h 1532319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87 h 1532323"/>
              <a:gd name="connsiteX1" fmla="*/ 1142995 w 1142995"/>
              <a:gd name="connsiteY1" fmla="*/ 87 h 1532323"/>
              <a:gd name="connsiteX2" fmla="*/ 0 w 1142995"/>
              <a:gd name="connsiteY2" fmla="*/ 1532323 h 1532323"/>
              <a:gd name="connsiteX3" fmla="*/ 0 w 1142995"/>
              <a:gd name="connsiteY3" fmla="*/ 87 h 1532323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  <a:gd name="connsiteX0" fmla="*/ 0 w 1142995"/>
              <a:gd name="connsiteY0" fmla="*/ 0 h 1532236"/>
              <a:gd name="connsiteX1" fmla="*/ 1142995 w 1142995"/>
              <a:gd name="connsiteY1" fmla="*/ 0 h 1532236"/>
              <a:gd name="connsiteX2" fmla="*/ 0 w 1142995"/>
              <a:gd name="connsiteY2" fmla="*/ 1532236 h 1532236"/>
              <a:gd name="connsiteX3" fmla="*/ 0 w 1142995"/>
              <a:gd name="connsiteY3" fmla="*/ 0 h 15322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42995" h="1532236">
                <a:moveTo>
                  <a:pt x="0" y="0"/>
                </a:moveTo>
                <a:lnTo>
                  <a:pt x="1142995" y="0"/>
                </a:lnTo>
                <a:cubicBezTo>
                  <a:pt x="511969" y="21249"/>
                  <a:pt x="3930" y="739945"/>
                  <a:pt x="0" y="1532236"/>
                </a:cubicBezTo>
                <a:cubicBezTo>
                  <a:pt x="4519" y="403311"/>
                  <a:pt x="0" y="510745"/>
                  <a:pt x="0" y="0"/>
                </a:cubicBezTo>
                <a:close/>
              </a:path>
            </a:pathLst>
          </a:custGeom>
          <a:solidFill>
            <a:schemeClr val="accent3"/>
          </a:solidFill>
          <a:ln w="9525" cmpd="sng">
            <a:noFill/>
          </a:ln>
          <a:effectLst>
            <a:innerShdw blurRad="127000" dist="25400" dir="2700000">
              <a:schemeClr val="accent3">
                <a:lumMod val="50000"/>
                <a:alpha val="40000"/>
              </a:schemeClr>
            </a:inn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 </a:t>
            </a:r>
          </a:p>
        </p:txBody>
      </p:sp>
      <p:sp>
        <p:nvSpPr>
          <p:cNvPr id="3075" name="Title Placeholder 1"/>
          <p:cNvSpPr>
            <a:spLocks noGrp="1"/>
          </p:cNvSpPr>
          <p:nvPr>
            <p:ph type="title"/>
          </p:nvPr>
        </p:nvSpPr>
        <p:spPr bwMode="auto">
          <a:xfrm>
            <a:off x="534988" y="357188"/>
            <a:ext cx="8102600" cy="498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/>
              <a:t>CLICK TO EDIT MASTER TITLE STYLE</a:t>
            </a:r>
          </a:p>
        </p:txBody>
      </p:sp>
      <p:sp>
        <p:nvSpPr>
          <p:cNvPr id="3076" name="Rectangle 23"/>
          <p:cNvSpPr>
            <a:spLocks noChangeArrowheads="1"/>
          </p:cNvSpPr>
          <p:nvPr/>
        </p:nvSpPr>
        <p:spPr bwMode="auto">
          <a:xfrm>
            <a:off x="-71774" y="6505789"/>
            <a:ext cx="7032694" cy="4154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© 2017 by Honeywell International Inc. All rights reserved.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MarineUAS</a:t>
            </a:r>
            <a:r>
              <a:rPr lang="en-US" altLang="en-US" sz="700" baseline="0" dirty="0">
                <a:solidFill>
                  <a:schemeClr val="accent2"/>
                </a:solidFill>
                <a:cs typeface="Arial" panose="020B0604020202020204" pitchFamily="34" charset="0"/>
              </a:rPr>
              <a:t> - </a:t>
            </a: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Innovative Training Network on Autonomous Unmanned Aerial Systems for Marine and Coastal Monitoring</a:t>
            </a:r>
          </a:p>
          <a:p>
            <a:pPr eaLnBrk="1" hangingPunct="1">
              <a:defRPr/>
            </a:pPr>
            <a:r>
              <a:rPr lang="en-US" altLang="en-US" sz="700" dirty="0">
                <a:solidFill>
                  <a:schemeClr val="accent2"/>
                </a:solidFill>
                <a:cs typeface="Arial" panose="020B0604020202020204" pitchFamily="34" charset="0"/>
              </a:rPr>
              <a:t>This project has received funding from European Union`s Horizon 2020 research and innovation programme, under the Marie Sklodowska-Curie grant agreement No 642153 </a:t>
            </a:r>
          </a:p>
        </p:txBody>
      </p:sp>
      <p:sp>
        <p:nvSpPr>
          <p:cNvPr id="10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4425" y="-28575"/>
            <a:ext cx="506413" cy="5048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eaLnBrk="1" fontAlgn="auto" hangingPunct="1">
              <a:spcBef>
                <a:spcPts val="0"/>
              </a:spcBef>
              <a:spcAft>
                <a:spcPts val="0"/>
              </a:spcAft>
              <a:defRPr sz="1000" b="1" i="0">
                <a:solidFill>
                  <a:schemeClr val="bg1"/>
                </a:solidFill>
                <a:latin typeface="HelveticaNeue MediumCond"/>
                <a:cs typeface="HelveticaNeue MediumCond"/>
              </a:defRPr>
            </a:lvl1pPr>
          </a:lstStyle>
          <a:p>
            <a:pPr>
              <a:defRPr/>
            </a:pPr>
            <a:fld id="{58E27D68-75D7-1046-B88F-55C44A5ED9A6}" type="slidenum">
              <a:rPr lang="en-US"/>
              <a:pPr>
                <a:defRPr/>
              </a:pPr>
              <a:t>‹#›</a:t>
            </a:fld>
            <a:endParaRPr lang="en-US" dirty="0"/>
          </a:p>
        </p:txBody>
      </p:sp>
      <p:pic>
        <p:nvPicPr>
          <p:cNvPr id="3078" name="Picture 10" descr="\\localhost\Volumes\DMS-Server\Clients\Honeywell PPT \Honeywell - Freestanding Logos\Honeywell - Freestanding Logo RGB.png"/>
          <p:cNvPicPr>
            <a:picLocks noChangeAspect="1"/>
          </p:cNvPicPr>
          <p:nvPr/>
        </p:nvPicPr>
        <p:blipFill>
          <a:blip r:embed="rId11" r:link="rId12" cstate="screen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91450" y="6519863"/>
            <a:ext cx="1031875" cy="193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" name="Picture 1"/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9986" y="6385163"/>
            <a:ext cx="1251554" cy="328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45358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93600" r:id="rId1"/>
    <p:sldLayoutId id="2147493601" r:id="rId2"/>
    <p:sldLayoutId id="2147493602" r:id="rId3"/>
    <p:sldLayoutId id="2147493603" r:id="rId4"/>
    <p:sldLayoutId id="2147493604" r:id="rId5"/>
    <p:sldLayoutId id="2147493605" r:id="rId6"/>
    <p:sldLayoutId id="2147493606" r:id="rId7"/>
    <p:sldLayoutId id="2147493607" r:id="rId8"/>
    <p:sldLayoutId id="2147493608" r:id="rId9"/>
  </p:sldLayoutIdLst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hf hdr="0" ftr="0" dt="0"/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lang="en-US" sz="2800" b="1" kern="1200" dirty="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800" b="1">
          <a:solidFill>
            <a:schemeClr val="tx1"/>
          </a:solidFill>
          <a:latin typeface="Arial" panose="020B0604020202020204" pitchFamily="34" charset="0"/>
          <a:ea typeface="Arial" charset="0"/>
          <a:cs typeface="Arial" panose="020B0604020202020204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400" b="1">
          <a:solidFill>
            <a:schemeClr val="tx1"/>
          </a:solidFill>
          <a:latin typeface="Arial" panose="020B0604020202020204" pitchFamily="34" charset="0"/>
          <a:cs typeface="Arial" panose="020B0604020202020204" pitchFamily="34" charset="0"/>
        </a:defRPr>
      </a:lvl9pPr>
    </p:titleStyle>
    <p:bodyStyle>
      <a:lvl1pPr marL="1698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C00000"/>
        </a:buClr>
        <a:buFont typeface="Arial" charset="0"/>
        <a:buChar char="•"/>
        <a:defRPr sz="20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1pPr>
      <a:lvl2pPr marL="627063" indent="-169863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-"/>
        <a:defRPr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2pPr>
      <a:lvl3pPr marL="1084263" indent="-169863" algn="l" defTabSz="457200" rtl="0" eaLnBrk="0" fontAlgn="base" hangingPunct="0">
        <a:spcBef>
          <a:spcPct val="20000"/>
        </a:spcBef>
        <a:spcAft>
          <a:spcPct val="0"/>
        </a:spcAft>
        <a:buClr>
          <a:srgbClr val="7F7F7F"/>
        </a:buClr>
        <a:buSzPct val="90000"/>
        <a:buFont typeface="Wingdings" charset="2"/>
        <a:buChar char="§"/>
        <a:defRPr sz="1600" kern="1200">
          <a:solidFill>
            <a:schemeClr val="tx1"/>
          </a:solidFill>
          <a:latin typeface="Arial" pitchFamily="34" charset="0"/>
          <a:ea typeface="Arial" charset="0"/>
          <a:cs typeface="Arial" pitchFamily="34" charset="0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Helvetica Neue"/>
          <a:ea typeface="Helvetica Neue"/>
          <a:cs typeface="Helvetica Neue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6" Type="http://schemas.openxmlformats.org/officeDocument/2006/relationships/image" Target="NULL"/><Relationship Id="rId5" Type="http://schemas.openxmlformats.org/officeDocument/2006/relationships/image" Target="NULL"/><Relationship Id="rId4" Type="http://schemas.openxmlformats.org/officeDocument/2006/relationships/image" Target="NUL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jpeg"/><Relationship Id="rId4" Type="http://schemas.openxmlformats.org/officeDocument/2006/relationships/hyperlink" Target="https://commons.wikimedia.org/wiki/File:Le_restaurant_V%C3%A9ry_-_ext.png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6.jpeg"/><Relationship Id="rId4" Type="http://schemas.openxmlformats.org/officeDocument/2006/relationships/image" Target="../media/image35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jpe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6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9.jp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8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6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6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emf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5" Type="http://schemas.openxmlformats.org/officeDocument/2006/relationships/comments" Target="../comments/comment5.xml"/><Relationship Id="rId4" Type="http://schemas.openxmlformats.org/officeDocument/2006/relationships/image" Target="../media/image82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comments" Target="../comments/comment6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88.PNG"/><Relationship Id="rId4" Type="http://schemas.openxmlformats.org/officeDocument/2006/relationships/image" Target="../media/image87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3.png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5" Type="http://schemas.openxmlformats.org/officeDocument/2006/relationships/image" Target="../media/image101.png"/><Relationship Id="rId4" Type="http://schemas.openxmlformats.org/officeDocument/2006/relationships/notesSlide" Target="../notesSlides/notesSlide40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kv"/><Relationship Id="rId1" Type="http://schemas.microsoft.com/office/2007/relationships/media" Target="../media/media2.mkv"/><Relationship Id="rId5" Type="http://schemas.openxmlformats.org/officeDocument/2006/relationships/image" Target="../media/image102.png"/><Relationship Id="rId4" Type="http://schemas.openxmlformats.org/officeDocument/2006/relationships/notesSlide" Target="../notesSlides/notesSlide41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0.pn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kv"/><Relationship Id="rId1" Type="http://schemas.microsoft.com/office/2007/relationships/media" Target="../media/media3.mkv"/><Relationship Id="rId5" Type="http://schemas.openxmlformats.org/officeDocument/2006/relationships/image" Target="../media/image104.png"/><Relationship Id="rId4" Type="http://schemas.openxmlformats.org/officeDocument/2006/relationships/notesSlide" Target="../notesSlides/notesSlide46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0.png"/><Relationship Id="rId5" Type="http://schemas.openxmlformats.org/officeDocument/2006/relationships/image" Target="../media/image460.png"/><Relationship Id="rId4" Type="http://schemas.openxmlformats.org/officeDocument/2006/relationships/image" Target="../media/image530.png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kv"/><Relationship Id="rId1" Type="http://schemas.microsoft.com/office/2007/relationships/media" Target="../media/media4.mkv"/><Relationship Id="rId5" Type="http://schemas.openxmlformats.org/officeDocument/2006/relationships/image" Target="../media/image105.png"/><Relationship Id="rId4" Type="http://schemas.openxmlformats.org/officeDocument/2006/relationships/notesSlide" Target="../notesSlides/notesSlide49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0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20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20.png"/><Relationship Id="rId4" Type="http://schemas.openxmlformats.org/officeDocument/2006/relationships/image" Target="../media/image61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5.mkv"/><Relationship Id="rId1" Type="http://schemas.microsoft.com/office/2007/relationships/media" Target="../media/media5.mkv"/><Relationship Id="rId5" Type="http://schemas.openxmlformats.org/officeDocument/2006/relationships/image" Target="../media/image106.png"/><Relationship Id="rId4" Type="http://schemas.openxmlformats.org/officeDocument/2006/relationships/notesSlide" Target="../notesSlides/notesSlide5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6.mkv"/><Relationship Id="rId1" Type="http://schemas.microsoft.com/office/2007/relationships/media" Target="../media/media6.mkv"/><Relationship Id="rId5" Type="http://schemas.openxmlformats.org/officeDocument/2006/relationships/image" Target="../media/image108.png"/><Relationship Id="rId4" Type="http://schemas.openxmlformats.org/officeDocument/2006/relationships/notesSlide" Target="../notesSlides/notesSlide56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7.mkv"/><Relationship Id="rId1" Type="http://schemas.microsoft.com/office/2007/relationships/media" Target="../media/media7.mkv"/><Relationship Id="rId5" Type="http://schemas.openxmlformats.org/officeDocument/2006/relationships/image" Target="../media/image109.png"/><Relationship Id="rId4" Type="http://schemas.openxmlformats.org/officeDocument/2006/relationships/notesSlide" Target="../notesSlides/notesSlide58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comments" Target="../comments/comment7.xml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3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jpeg"/><Relationship Id="rId2" Type="http://schemas.openxmlformats.org/officeDocument/2006/relationships/image" Target="../media/image1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6.jpeg"/><Relationship Id="rId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/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Help to keep your UAS safe 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en-US" dirty="0"/>
              <a:t>29</a:t>
            </a:r>
            <a:r>
              <a:rPr lang="en-US" baseline="30000" dirty="0"/>
              <a:t>th</a:t>
            </a:r>
            <a:r>
              <a:rPr lang="en-US" dirty="0"/>
              <a:t> August 2018</a:t>
            </a:r>
          </a:p>
          <a:p>
            <a:r>
              <a:rPr lang="en-US" dirty="0"/>
              <a:t>Brno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dirty="0"/>
              <a:t>Alojz Gomola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Obstacle avoidance based on Reach Sets</a:t>
            </a:r>
          </a:p>
        </p:txBody>
      </p:sp>
    </p:spTree>
    <p:extLst>
      <p:ext uri="{BB962C8B-B14F-4D97-AF65-F5344CB8AC3E}">
        <p14:creationId xmlns:p14="http://schemas.microsoft.com/office/powerpoint/2010/main" val="6139194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 SAA:</a:t>
            </a:r>
            <a:br>
              <a:rPr lang="en-US" dirty="0"/>
            </a:br>
            <a:r>
              <a:rPr lang="en-US" dirty="0"/>
              <a:t>	Reactive Sense &amp; Avoid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9814D0C-58DA-754D-96DF-668AE432F1BF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HelveticaNeue MediumCond"/>
                <a:ea typeface="+mn-ea"/>
              </a:rPr>
              <a:pPr marL="0" marR="0" lvl="0" indent="0" algn="l" defTabSz="4572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000" b="1" i="0" u="none" strike="noStrike" kern="120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HelveticaNeue MediumCond"/>
              <a:ea typeface="+mn-ea"/>
            </a:endParaRPr>
          </a:p>
        </p:txBody>
      </p:sp>
      <p:pic>
        <p:nvPicPr>
          <p:cNvPr id="17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7406" y="1248575"/>
            <a:ext cx="1176657" cy="11766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9" name="Rounded Rectangle 18"/>
              <p:cNvSpPr/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1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19" name="Rounded Rectangle 18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18095" y="1379703"/>
                <a:ext cx="1755972" cy="914400"/>
              </a:xfrm>
              <a:prstGeom prst="roundRect">
                <a:avLst/>
              </a:prstGeom>
              <a:blipFill rotWithShape="0"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0" name="Rounded Rectangle 19"/>
              <p:cNvSpPr/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2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0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160102" y="4971218"/>
                <a:ext cx="1755972" cy="914400"/>
              </a:xfrm>
              <a:prstGeom prst="roundRect">
                <a:avLst/>
              </a:prstGeom>
              <a:blipFill rotWithShape="0">
                <a:blip r:embed="rId5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1" name="Rounded Rectangle 20"/>
              <p:cNvSpPr/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:r>
                  <a:rPr kumimoji="0" lang="en-US" sz="1800" b="0" i="0" u="none" strike="noStrike" kern="1200" cap="none" spc="0" normalizeH="0" baseline="0" noProof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Arial"/>
                    <a:ea typeface="+mn-ea"/>
                    <a:cs typeface="+mn-cs"/>
                  </a:rPr>
                  <a:t>Waypoint</a:t>
                </a:r>
              </a:p>
              <a:p>
                <a:pPr marL="0" marR="0" lvl="0" indent="0" algn="ctr" defTabSz="457200" rtl="0" eaLnBrk="0" fontAlgn="base" latinLnBrk="0" hangingPunct="0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</m:ctrlPr>
                        </m:sSubPr>
                        <m:e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𝑊</m:t>
                          </m:r>
                        </m:e>
                        <m:sub>
                          <m:r>
                            <a:rPr kumimoji="0" lang="en-US" sz="1800" b="0" i="1" u="none" strike="noStrike" kern="1200" cap="none" spc="0" normalizeH="0" baseline="0" noProof="0" dirty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  <a:ea typeface="+mn-ea"/>
                              <a:cs typeface="+mn-cs"/>
                            </a:rPr>
                            <m:t>3</m:t>
                          </m:r>
                        </m:sub>
                      </m:sSub>
                    </m:oMath>
                  </m:oMathPara>
                </a14:m>
                <a:endParaRPr kumimoji="0" 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Arial"/>
                  <a:ea typeface="+mn-ea"/>
                  <a:cs typeface="+mn-cs"/>
                </a:endParaRPr>
              </a:p>
            </p:txBody>
          </p:sp>
        </mc:Choice>
        <mc:Fallback xmlns="">
          <p:sp>
            <p:nvSpPr>
              <p:cNvPr id="21" name="Rounded Rectangle 20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14578" y="4971218"/>
                <a:ext cx="1755972" cy="914400"/>
              </a:xfrm>
              <a:prstGeom prst="roundRect">
                <a:avLst/>
              </a:prstGeom>
              <a:blipFill rotWithShape="0">
                <a:blip r:embed="rId6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Down Arrow 6"/>
          <p:cNvSpPr/>
          <p:nvPr/>
        </p:nvSpPr>
        <p:spPr>
          <a:xfrm>
            <a:off x="7930194" y="2294103"/>
            <a:ext cx="339865" cy="2677115"/>
          </a:xfrm>
          <a:prstGeom prst="down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Arial"/>
              <a:ea typeface="+mn-ea"/>
              <a:cs typeface="+mn-cs"/>
            </a:endParaRPr>
          </a:p>
        </p:txBody>
      </p:sp>
      <p:sp>
        <p:nvSpPr>
          <p:cNvPr id="9" name="Left Arrow 8"/>
          <p:cNvSpPr/>
          <p:nvPr/>
        </p:nvSpPr>
        <p:spPr>
          <a:xfrm>
            <a:off x="2270550" y="5215333"/>
            <a:ext cx="4889552" cy="426170"/>
          </a:xfrm>
          <a:prstGeom prst="leftArrow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Planned path</a:t>
            </a:r>
          </a:p>
        </p:txBody>
      </p:sp>
      <p:sp>
        <p:nvSpPr>
          <p:cNvPr id="11" name="Pie 10"/>
          <p:cNvSpPr/>
          <p:nvPr/>
        </p:nvSpPr>
        <p:spPr>
          <a:xfrm>
            <a:off x="-1157836" y="930604"/>
            <a:ext cx="6093977" cy="1812598"/>
          </a:xfrm>
          <a:prstGeom prst="pie">
            <a:avLst>
              <a:gd name="adj1" fmla="val 17562099"/>
              <a:gd name="adj2" fmla="val 4103667"/>
            </a:avLst>
          </a:prstGeom>
          <a:ln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Field of Vision</a:t>
            </a:r>
          </a:p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                                            (FOV)</a:t>
            </a:r>
          </a:p>
        </p:txBody>
      </p:sp>
      <p:sp>
        <p:nvSpPr>
          <p:cNvPr id="12" name="7-Point Star 11"/>
          <p:cNvSpPr/>
          <p:nvPr/>
        </p:nvSpPr>
        <p:spPr>
          <a:xfrm>
            <a:off x="4084822" y="1147063"/>
            <a:ext cx="1982548" cy="1181437"/>
          </a:xfrm>
          <a:prstGeom prst="star7">
            <a:avLst/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</a:t>
            </a:r>
          </a:p>
        </p:txBody>
      </p:sp>
      <p:sp>
        <p:nvSpPr>
          <p:cNvPr id="16" name="Curved Up Arrow 15"/>
          <p:cNvSpPr/>
          <p:nvPr/>
        </p:nvSpPr>
        <p:spPr>
          <a:xfrm>
            <a:off x="1108609" y="2294103"/>
            <a:ext cx="6929479" cy="1285250"/>
          </a:xfrm>
          <a:prstGeom prst="curvedUpArrow">
            <a:avLst/>
          </a:prstGeom>
          <a:ln/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Avoidance execution</a:t>
            </a:r>
          </a:p>
        </p:txBody>
      </p:sp>
      <p:sp>
        <p:nvSpPr>
          <p:cNvPr id="23" name="Rounded Rectangular Callout 22"/>
          <p:cNvSpPr/>
          <p:nvPr/>
        </p:nvSpPr>
        <p:spPr>
          <a:xfrm>
            <a:off x="619530" y="3788730"/>
            <a:ext cx="2539243" cy="952187"/>
          </a:xfrm>
          <a:prstGeom prst="wedgeRoundRectCallout">
            <a:avLst>
              <a:gd name="adj1" fmla="val -39316"/>
              <a:gd name="adj2" fmla="val -209448"/>
              <a:gd name="adj3" fmla="val 16667"/>
            </a:avLst>
          </a:prstGeom>
          <a:ln/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+mn-ea"/>
                <a:cs typeface="+mn-cs"/>
              </a:rPr>
              <a:t>Obstacle detection</a:t>
            </a:r>
          </a:p>
        </p:txBody>
      </p:sp>
      <p:sp>
        <p:nvSpPr>
          <p:cNvPr id="24" name="Rectangle 23"/>
          <p:cNvSpPr/>
          <p:nvPr/>
        </p:nvSpPr>
        <p:spPr>
          <a:xfrm>
            <a:off x="373536" y="2889020"/>
            <a:ext cx="8683580" cy="1754326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marL="0" marR="0" lvl="0" indent="0" algn="ctr" defTabSz="457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 w="13462">
                  <a:solidFill>
                    <a:srgbClr val="FFFFFF"/>
                  </a:solidFill>
                  <a:prstDash val="solid"/>
                </a:ln>
                <a:solidFill>
                  <a:srgbClr val="000000">
                    <a:lumMod val="85000"/>
                    <a:lumOff val="15000"/>
                  </a:srgbClr>
                </a:solidFill>
                <a:effectLst>
                  <a:outerShdw dist="38100" dir="2700000" algn="bl" rotWithShape="0">
                    <a:srgbClr val="FFC627"/>
                  </a:outerShdw>
                </a:effectLst>
                <a:uLnTx/>
                <a:uFillTx/>
                <a:latin typeface="Arial" charset="0"/>
                <a:ea typeface="+mn-ea"/>
                <a:cs typeface="+mn-cs"/>
              </a:rPr>
              <a:t>Reactive obstacle avoidance</a:t>
            </a:r>
          </a:p>
        </p:txBody>
      </p:sp>
    </p:spTree>
    <p:extLst>
      <p:ext uri="{BB962C8B-B14F-4D97-AF65-F5344CB8AC3E}">
        <p14:creationId xmlns:p14="http://schemas.microsoft.com/office/powerpoint/2010/main" val="20720238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6" grpId="0" animBg="1"/>
      <p:bldP spid="23" grpId="0" animBg="1"/>
      <p:bldP spid="24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Problems in Detect &amp; Avoid</a:t>
            </a:r>
            <a:r>
              <a:rPr lang="en-US" sz="3600" dirty="0"/>
              <a:t>:</a:t>
            </a:r>
            <a:br>
              <a:rPr lang="en-US" sz="3600" dirty="0"/>
            </a:b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Explained as a story</a:t>
            </a:r>
            <a:br>
              <a:rPr lang="en-US" sz="3600" dirty="0"/>
            </a:br>
            <a:br>
              <a:rPr lang="en-US" sz="3600" dirty="0"/>
            </a:br>
            <a:r>
              <a:rPr lang="en-US" sz="3600" dirty="0"/>
              <a:t>Incremental problem definition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549136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11</a:t>
            </a:fld>
            <a:endParaRPr lang="en-US" dirty="0"/>
          </a:p>
        </p:txBody>
      </p:sp>
      <p:pic>
        <p:nvPicPr>
          <p:cNvPr id="15362" name="Picture 2" descr="File:Le restaurant VÃ©ry - ex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351" y="70037"/>
            <a:ext cx="3584448" cy="53360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/>
          <p:cNvSpPr txBox="1"/>
          <p:nvPr/>
        </p:nvSpPr>
        <p:spPr>
          <a:xfrm>
            <a:off x="331351" y="6011971"/>
            <a:ext cx="4423006" cy="3231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00" dirty="0"/>
              <a:t>[1]</a:t>
            </a:r>
            <a:r>
              <a:rPr lang="en-US" sz="500" dirty="0">
                <a:hlinkClick r:id="rId4"/>
              </a:rPr>
              <a:t>https://commons.wikimedia.org/wiki/File:Le_restaurant_V%C3%A9ry_-_ext.png</a:t>
            </a:r>
            <a:endParaRPr lang="en-US" sz="500" dirty="0"/>
          </a:p>
          <a:p>
            <a:r>
              <a:rPr lang="en-US" sz="500" dirty="0"/>
              <a:t>[2]https://commons.wikimedia.org/wiki/File:A_gentleman,_walking_towards_the_left_and_drawing_his_sword_from_the_sheath,_wearing_a_plumed_hat_and_boots_with_spurs_MET_DP829192.jpg</a:t>
            </a:r>
          </a:p>
        </p:txBody>
      </p:sp>
      <p:pic>
        <p:nvPicPr>
          <p:cNvPr id="15364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83919" y="70037"/>
            <a:ext cx="2696997" cy="4076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597445" y="4329787"/>
            <a:ext cx="5468164" cy="175432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How this gentleman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gets </a:t>
            </a:r>
          </a:p>
          <a:p>
            <a:pPr algn="ctr"/>
            <a:r>
              <a:rPr lang="en-US" sz="36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into the Fine Restaurant</a:t>
            </a:r>
            <a:endParaRPr lang="en-US" sz="3600" b="1" cap="none" spc="0" dirty="0">
              <a:ln w="12700">
                <a:solidFill>
                  <a:schemeClr val="tx2">
                    <a:lumMod val="75000"/>
                  </a:schemeClr>
                </a:solidFill>
                <a:prstDash val="solid"/>
              </a:ln>
              <a:pattFill prst="dkUpDiag">
                <a:fgClr>
                  <a:schemeClr val="tx2"/>
                </a:fgClr>
                <a:bgClr>
                  <a:schemeClr val="tx2">
                    <a:lumMod val="20000"/>
                    <a:lumOff val="80000"/>
                  </a:schemeClr>
                </a:bgClr>
              </a:pattFill>
              <a:effectLst>
                <a:outerShdw dist="38100" dir="2640000" algn="bl" rotWithShape="0">
                  <a:schemeClr val="tx2">
                    <a:lumMod val="75000"/>
                  </a:schemeClr>
                </a:outerShdw>
              </a:effectLst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3990131" y="815407"/>
            <a:ext cx="819455" cy="2585323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  <a:p>
            <a:pPr algn="ctr"/>
            <a:r>
              <a:rPr lang="en-US" sz="5400" b="1" cap="none" spc="0" dirty="0">
                <a:ln w="12700">
                  <a:solidFill>
                    <a:schemeClr val="tx2">
                      <a:lumMod val="75000"/>
                    </a:schemeClr>
                  </a:solidFill>
                  <a:prstDash val="solid"/>
                </a:ln>
                <a:pattFill prst="dkUpDiag">
                  <a:fgClr>
                    <a:schemeClr val="tx2"/>
                  </a:fgClr>
                  <a:bgClr>
                    <a:schemeClr val="tx2">
                      <a:lumMod val="20000"/>
                      <a:lumOff val="80000"/>
                    </a:schemeClr>
                  </a:bgClr>
                </a:pattFill>
                <a:effectLst>
                  <a:outerShdw dist="38100" dir="2640000" algn="bl" rotWithShape="0">
                    <a:schemeClr val="tx2">
                      <a:lumMod val="75000"/>
                    </a:schemeClr>
                  </a:outerShdw>
                </a:effectLst>
              </a:rPr>
              <a:t>&lt;-</a:t>
            </a:r>
          </a:p>
        </p:txBody>
      </p:sp>
    </p:spTree>
    <p:extLst>
      <p:ext uri="{BB962C8B-B14F-4D97-AF65-F5344CB8AC3E}">
        <p14:creationId xmlns:p14="http://schemas.microsoft.com/office/powerpoint/2010/main" val="1316873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to get to the fine restaurant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1210757"/>
            <a:ext cx="8341086" cy="515011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12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7225910" y="1235551"/>
            <a:ext cx="914400" cy="408623"/>
          </a:xfrm>
          <a:prstGeom prst="wedgeRoundRectCallout">
            <a:avLst>
              <a:gd name="adj1" fmla="val 76350"/>
              <a:gd name="adj2" fmla="val -138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Home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842477" y="4930467"/>
            <a:ext cx="1467805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Restaurant</a:t>
            </a:r>
          </a:p>
        </p:txBody>
      </p:sp>
      <p:sp>
        <p:nvSpPr>
          <p:cNvPr id="3" name="Scroll: Horizontal 2"/>
          <p:cNvSpPr/>
          <p:nvPr/>
        </p:nvSpPr>
        <p:spPr>
          <a:xfrm>
            <a:off x="530352" y="1235551"/>
            <a:ext cx="2121408" cy="858857"/>
          </a:xfrm>
          <a:prstGeom prst="horizontalScroll">
            <a:avLst/>
          </a:prstGeom>
          <a:solidFill>
            <a:schemeClr val="tx2"/>
          </a:solidFill>
          <a:ln w="12700">
            <a:solidFill>
              <a:schemeClr val="bg1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sk-SK" dirty="0" err="1">
                <a:solidFill>
                  <a:schemeClr val="bg1"/>
                </a:solidFill>
              </a:rPr>
              <a:t>Östlichesburg</a:t>
            </a:r>
            <a:endParaRPr lang="sk-SK" dirty="0">
              <a:solidFill>
                <a:schemeClr val="bg1"/>
              </a:solidFill>
            </a:endParaRPr>
          </a:p>
          <a:p>
            <a:pPr algn="ctr"/>
            <a:r>
              <a:rPr lang="en-US" dirty="0">
                <a:solidFill>
                  <a:schemeClr val="bg1"/>
                </a:solidFill>
              </a:rPr>
              <a:t>~ </a:t>
            </a:r>
            <a:r>
              <a:rPr lang="sk-SK" dirty="0">
                <a:solidFill>
                  <a:schemeClr val="bg1"/>
                </a:solidFill>
              </a:rPr>
              <a:t>1269</a:t>
            </a:r>
            <a:r>
              <a:rPr lang="en-US" dirty="0">
                <a:solidFill>
                  <a:schemeClr val="bg1"/>
                </a:solidFill>
              </a:rPr>
              <a:t> AD</a:t>
            </a:r>
          </a:p>
        </p:txBody>
      </p:sp>
    </p:spTree>
    <p:extLst>
      <p:ext uri="{BB962C8B-B14F-4D97-AF65-F5344CB8AC3E}">
        <p14:creationId xmlns:p14="http://schemas.microsoft.com/office/powerpoint/2010/main" val="853832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 problem, I know a map of my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13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6792" y="856418"/>
            <a:ext cx="478218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Path planning problem: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Get MAP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PLAN then EXECUTE the PATH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chemeClr val="accent3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2833352" y="3012528"/>
            <a:ext cx="2207818" cy="715089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Path to  restaurant</a:t>
            </a:r>
          </a:p>
        </p:txBody>
      </p:sp>
    </p:spTree>
    <p:extLst>
      <p:ext uri="{BB962C8B-B14F-4D97-AF65-F5344CB8AC3E}">
        <p14:creationId xmlns:p14="http://schemas.microsoft.com/office/powerpoint/2010/main" val="383414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Forget your map, know the restaurant location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14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3807068" y="2012322"/>
            <a:ext cx="1805601" cy="408623"/>
          </a:xfrm>
          <a:prstGeom prst="wedgeRoundRectCallout">
            <a:avLst>
              <a:gd name="adj1" fmla="val 70218"/>
              <a:gd name="adj2" fmla="val 20266"/>
              <a:gd name="adj3" fmla="val 16667"/>
            </a:avLst>
          </a:prstGeom>
          <a:solidFill>
            <a:schemeClr val="bg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Field of Vision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152292" y="938456"/>
            <a:ext cx="1623856" cy="408623"/>
          </a:xfrm>
          <a:prstGeom prst="wedgeRoundRectCallout">
            <a:avLst>
              <a:gd name="adj1" fmla="val 134852"/>
              <a:gd name="adj2" fmla="val -7470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My Position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30352" y="888612"/>
            <a:ext cx="4012834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1. Obtaining knowledge over time</a:t>
            </a: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2. </a:t>
            </a:r>
            <a:r>
              <a:rPr lang="en-US" b="1" dirty="0" err="1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Continous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Decision Making</a:t>
            </a:r>
          </a:p>
        </p:txBody>
      </p:sp>
    </p:spTree>
    <p:extLst>
      <p:ext uri="{BB962C8B-B14F-4D97-AF65-F5344CB8AC3E}">
        <p14:creationId xmlns:p14="http://schemas.microsoft.com/office/powerpoint/2010/main" val="42701573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 get to the first intersection, now what ?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15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5009882" y="1856022"/>
            <a:ext cx="914400" cy="408623"/>
          </a:xfrm>
          <a:prstGeom prst="wedgeRoundRectCallout">
            <a:avLst>
              <a:gd name="adj1" fmla="val 69308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009882" y="1356220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5954334" y="947597"/>
            <a:ext cx="914400" cy="408623"/>
          </a:xfrm>
          <a:prstGeom prst="wedgeRoundRectCallout">
            <a:avLst>
              <a:gd name="adj1" fmla="val 66491"/>
              <a:gd name="adj2" fmla="val 213785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3420250" y="2457744"/>
            <a:ext cx="2207818" cy="408623"/>
          </a:xfrm>
          <a:prstGeom prst="wedgeRoundRectCallout">
            <a:avLst>
              <a:gd name="adj1" fmla="val 85350"/>
              <a:gd name="adj2" fmla="val -7302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6429770" y="3116268"/>
            <a:ext cx="2207818" cy="408623"/>
          </a:xfrm>
          <a:prstGeom prst="wedgeRoundRectCallout">
            <a:avLst>
              <a:gd name="adj1" fmla="val -21983"/>
              <a:gd name="adj2" fmla="val -85633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86265"/>
            <a:ext cx="2160094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Point: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13" name="Speech Bubble: Rectangle with Corners Rounded 12"/>
          <p:cNvSpPr/>
          <p:nvPr/>
        </p:nvSpPr>
        <p:spPr>
          <a:xfrm>
            <a:off x="5862349" y="5086629"/>
            <a:ext cx="2775239" cy="1021556"/>
          </a:xfrm>
          <a:prstGeom prst="wedgeRoundRectCallout">
            <a:avLst>
              <a:gd name="adj1" fmla="val -88650"/>
              <a:gd name="adj2" fmla="val -27641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Apply COST Function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</a:t>
            </a:r>
          </a:p>
        </p:txBody>
      </p:sp>
    </p:spTree>
    <p:extLst>
      <p:ext uri="{BB962C8B-B14F-4D97-AF65-F5344CB8AC3E}">
        <p14:creationId xmlns:p14="http://schemas.microsoft.com/office/powerpoint/2010/main" val="22775431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Look around, get know to your surroundings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16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31022" y="1540156"/>
            <a:ext cx="3455377" cy="408623"/>
          </a:xfrm>
          <a:prstGeom prst="wedgeRoundRectCallout">
            <a:avLst>
              <a:gd name="adj1" fmla="val 64639"/>
              <a:gd name="adj2" fmla="val 174852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This PATH can get me Closer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</p:spTree>
    <p:extLst>
      <p:ext uri="{BB962C8B-B14F-4D97-AF65-F5344CB8AC3E}">
        <p14:creationId xmlns:p14="http://schemas.microsoft.com/office/powerpoint/2010/main" val="34085433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 a little more, get closer to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17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292440" y="3973747"/>
            <a:ext cx="914400" cy="408623"/>
          </a:xfrm>
          <a:prstGeom prst="wedgeRoundRectCallout">
            <a:avLst>
              <a:gd name="adj1" fmla="val 122829"/>
              <a:gd name="adj2" fmla="val -22598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1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2292440" y="3292631"/>
            <a:ext cx="914400" cy="408623"/>
          </a:xfrm>
          <a:prstGeom prst="wedgeRoundRectCallout">
            <a:avLst>
              <a:gd name="adj1" fmla="val 84801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2</a:t>
            </a:r>
          </a:p>
        </p:txBody>
      </p:sp>
      <p:sp>
        <p:nvSpPr>
          <p:cNvPr id="8" name="Speech Bubble: Rectangle with Corners Rounded 7"/>
          <p:cNvSpPr/>
          <p:nvPr/>
        </p:nvSpPr>
        <p:spPr>
          <a:xfrm>
            <a:off x="2863232" y="2640472"/>
            <a:ext cx="914400" cy="408623"/>
          </a:xfrm>
          <a:prstGeom prst="wedgeRoundRectCallout">
            <a:avLst>
              <a:gd name="adj1" fmla="val 34097"/>
              <a:gd name="adj2" fmla="val 87714"/>
              <a:gd name="adj3" fmla="val 16667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Way 3</a:t>
            </a:r>
          </a:p>
        </p:txBody>
      </p:sp>
      <p:sp>
        <p:nvSpPr>
          <p:cNvPr id="9" name="Speech Bubble: Rectangle with Corners Rounded 8"/>
          <p:cNvSpPr/>
          <p:nvPr/>
        </p:nvSpPr>
        <p:spPr>
          <a:xfrm>
            <a:off x="1326524" y="5110472"/>
            <a:ext cx="2207818" cy="408623"/>
          </a:xfrm>
          <a:prstGeom prst="wedgeRoundRectCallout">
            <a:avLst>
              <a:gd name="adj1" fmla="val 85350"/>
              <a:gd name="adj2" fmla="val 8920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10" name="Speech Bubble: Rectangle with Corners Rounded 9"/>
          <p:cNvSpPr/>
          <p:nvPr/>
        </p:nvSpPr>
        <p:spPr>
          <a:xfrm>
            <a:off x="5628068" y="3709946"/>
            <a:ext cx="2207818" cy="408623"/>
          </a:xfrm>
          <a:prstGeom prst="wedgeRoundRectCallout">
            <a:avLst>
              <a:gd name="adj1" fmla="val -130482"/>
              <a:gd name="adj2" fmla="val -16294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 point</a:t>
            </a:r>
          </a:p>
        </p:txBody>
      </p:sp>
      <p:sp>
        <p:nvSpPr>
          <p:cNvPr id="11" name="Speech Bubble: Rectangle with Corners Rounded 10"/>
          <p:cNvSpPr/>
          <p:nvPr/>
        </p:nvSpPr>
        <p:spPr>
          <a:xfrm>
            <a:off x="5628068" y="3101666"/>
            <a:ext cx="2207818" cy="408623"/>
          </a:xfrm>
          <a:prstGeom prst="wedgeRoundRectCallout">
            <a:avLst>
              <a:gd name="adj1" fmla="val -63400"/>
              <a:gd name="adj2" fmla="val -11360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Passed trajectory</a:t>
            </a:r>
          </a:p>
        </p:txBody>
      </p:sp>
      <p:sp>
        <p:nvSpPr>
          <p:cNvPr id="12" name="Rectangle: Rounded Corners 11"/>
          <p:cNvSpPr/>
          <p:nvPr/>
        </p:nvSpPr>
        <p:spPr>
          <a:xfrm>
            <a:off x="530352" y="856420"/>
            <a:ext cx="2124925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Rinse and repeat </a:t>
            </a:r>
          </a:p>
        </p:txBody>
      </p:sp>
    </p:spTree>
    <p:extLst>
      <p:ext uri="{BB962C8B-B14F-4D97-AF65-F5344CB8AC3E}">
        <p14:creationId xmlns:p14="http://schemas.microsoft.com/office/powerpoint/2010/main" val="26942589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Now Gentleman can see the Restaurant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18</a:t>
            </a:fld>
            <a:endParaRPr lang="en-US" dirty="0"/>
          </a:p>
        </p:txBody>
      </p:sp>
      <p:sp>
        <p:nvSpPr>
          <p:cNvPr id="6" name="Speech Bubble: Rectangle with Corners Rounded 5"/>
          <p:cNvSpPr/>
          <p:nvPr/>
        </p:nvSpPr>
        <p:spPr>
          <a:xfrm>
            <a:off x="2047874" y="5336740"/>
            <a:ext cx="2133037" cy="715089"/>
          </a:xfrm>
          <a:prstGeom prst="wedgeRoundRectCallout">
            <a:avLst>
              <a:gd name="adj1" fmla="val 58592"/>
              <a:gd name="adj2" fmla="val -47543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can see the way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to the Restaurant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5132429"/>
            <a:ext cx="2207818" cy="408623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GOAL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56418"/>
            <a:ext cx="3927348" cy="4086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GET to the Restaurant</a:t>
            </a:r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3170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000" dirty="0"/>
              <a:t>Overview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1203008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/>
              <a:t>Problem introduction</a:t>
            </a:r>
          </a:p>
          <a:p>
            <a:r>
              <a:rPr lang="en-US" sz="2800" dirty="0"/>
              <a:t>DAA in nutshell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r>
              <a:rPr lang="en-US" sz="2800" b="1" dirty="0"/>
              <a:t>Avoidance Framework</a:t>
            </a:r>
          </a:p>
          <a:p>
            <a:r>
              <a:rPr lang="en-US" sz="2800" dirty="0"/>
              <a:t>Basic Principles</a:t>
            </a:r>
          </a:p>
          <a:p>
            <a:r>
              <a:rPr lang="en-US" sz="2800" dirty="0"/>
              <a:t>Avoidance Run</a:t>
            </a:r>
          </a:p>
          <a:p>
            <a:endParaRPr lang="en-US" sz="2800" dirty="0"/>
          </a:p>
          <a:p>
            <a:r>
              <a:rPr lang="en-US" sz="2800" dirty="0"/>
              <a:t>Example</a:t>
            </a:r>
            <a:r>
              <a:rPr lang="sk-SK" sz="2800" dirty="0"/>
              <a:t>:</a:t>
            </a:r>
            <a:r>
              <a:rPr lang="en-US" sz="2800" dirty="0"/>
              <a:t> 	Maze</a:t>
            </a:r>
          </a:p>
          <a:p>
            <a:r>
              <a:rPr lang="en-US" sz="2800" dirty="0"/>
              <a:t>Example:	Storm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800" b="1" dirty="0"/>
              <a:t>Rules of the air</a:t>
            </a:r>
          </a:p>
          <a:p>
            <a:r>
              <a:rPr lang="en-US" sz="2800" dirty="0"/>
              <a:t>UTM concept</a:t>
            </a:r>
          </a:p>
          <a:p>
            <a:r>
              <a:rPr lang="en-US" sz="2800" dirty="0"/>
              <a:t>Converging Maneuver</a:t>
            </a:r>
          </a:p>
          <a:p>
            <a:r>
              <a:rPr lang="en-US" sz="2800" dirty="0"/>
              <a:t>Head On Approach</a:t>
            </a:r>
          </a:p>
          <a:p>
            <a:r>
              <a:rPr lang="en-US" sz="2800" dirty="0"/>
              <a:t>Overtake Maneuver</a:t>
            </a:r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b="1" dirty="0"/>
          </a:p>
          <a:p>
            <a:pPr marL="0" indent="0">
              <a:buNone/>
            </a:pPr>
            <a:r>
              <a:rPr lang="en-US" sz="2800" b="1" dirty="0"/>
              <a:t>Avoidance Modes:</a:t>
            </a:r>
          </a:p>
          <a:p>
            <a:r>
              <a:rPr lang="en-US" sz="2800" dirty="0"/>
              <a:t>Cooperative</a:t>
            </a:r>
          </a:p>
          <a:p>
            <a:r>
              <a:rPr lang="en-US" sz="2800" dirty="0"/>
              <a:t>Non-Cooperative</a:t>
            </a:r>
          </a:p>
          <a:p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pPr marL="0" indent="0">
              <a:buNone/>
            </a:pPr>
            <a:endParaRPr lang="en-US" sz="2800" dirty="0"/>
          </a:p>
          <a:p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7715727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Enjoy a Pint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2812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19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856420"/>
            <a:ext cx="5020442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[P1] Evolving world: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SEMI-Optimal navigation to GOAL</a:t>
            </a:r>
          </a:p>
          <a:p>
            <a:pPr marL="342900" indent="-342900"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Less optimal than [1]</a:t>
            </a:r>
          </a:p>
        </p:txBody>
      </p:sp>
      <p:sp>
        <p:nvSpPr>
          <p:cNvPr id="7" name="Speech Bubble: Rectangle with Corners Rounded 6"/>
          <p:cNvSpPr/>
          <p:nvPr/>
        </p:nvSpPr>
        <p:spPr>
          <a:xfrm>
            <a:off x="5705341" y="4825963"/>
            <a:ext cx="2207818" cy="1021556"/>
          </a:xfrm>
          <a:prstGeom prst="wedgeRoundRectCallout">
            <a:avLst>
              <a:gd name="adj1" fmla="val -101899"/>
              <a:gd name="adj2" fmla="val 2616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Your destination is at the right side of the road</a:t>
            </a:r>
          </a:p>
        </p:txBody>
      </p:sp>
    </p:spTree>
    <p:extLst>
      <p:ext uri="{BB962C8B-B14F-4D97-AF65-F5344CB8AC3E}">
        <p14:creationId xmlns:p14="http://schemas.microsoft.com/office/powerpoint/2010/main" val="7201380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are NOT alone on the streets !</a:t>
            </a:r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4827588" y="1112623"/>
            <a:ext cx="3810000" cy="228600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20</a:t>
            </a:fld>
            <a:endParaRPr lang="en-US" dirty="0"/>
          </a:p>
        </p:txBody>
      </p:sp>
      <p:sp>
        <p:nvSpPr>
          <p:cNvPr id="11" name="Rectangle: Rounded Corners 10"/>
          <p:cNvSpPr/>
          <p:nvPr/>
        </p:nvSpPr>
        <p:spPr>
          <a:xfrm>
            <a:off x="530352" y="1108727"/>
            <a:ext cx="3912859" cy="2247424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need to avoid: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Carriages and Other people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hurt others !</a:t>
            </a:r>
          </a:p>
        </p:txBody>
      </p:sp>
      <p:sp>
        <p:nvSpPr>
          <p:cNvPr id="13" name="Rectangle: Rounded Corners 12"/>
          <p:cNvSpPr/>
          <p:nvPr/>
        </p:nvSpPr>
        <p:spPr>
          <a:xfrm>
            <a:off x="4827589" y="3654826"/>
            <a:ext cx="3912859" cy="2553891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Adversarial: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Reactive obstacle avoidance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Ingredients: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Position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Intruder Velocity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Own position and velocity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352" y="3654828"/>
            <a:ext cx="3912859" cy="2781798"/>
          </a:xfrm>
          <a:prstGeom prst="rect">
            <a:avLst/>
          </a:prstGeom>
        </p:spPr>
      </p:pic>
      <p:pic>
        <p:nvPicPr>
          <p:cNvPr id="20482" name="Picture 2" descr="VÃ½sledok vyhÄ¾adÃ¡vania obrÃ¡zkov pre dopyt street crowd old time london drawi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019" t="43680" r="42116"/>
          <a:stretch/>
        </p:blipFill>
        <p:spPr bwMode="auto">
          <a:xfrm>
            <a:off x="4827589" y="959754"/>
            <a:ext cx="3810000" cy="2438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77799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Multiple source of information – Data Fusion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21</a:t>
            </a:fld>
            <a:endParaRPr lang="en-US" dirty="0"/>
          </a:p>
        </p:txBody>
      </p:sp>
      <p:sp>
        <p:nvSpPr>
          <p:cNvPr id="5" name="AutoShape 2" descr="Výsledok vyhľadávania obrázkov pre dopyt man with map"/>
          <p:cNvSpPr>
            <a:spLocks noChangeAspect="1" noChangeArrowheads="1"/>
          </p:cNvSpPr>
          <p:nvPr/>
        </p:nvSpPr>
        <p:spPr bwMode="auto">
          <a:xfrm>
            <a:off x="9495606" y="427407"/>
            <a:ext cx="116768" cy="116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1019114"/>
            <a:ext cx="4415134" cy="2860358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much Information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 many Whispers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Need Validation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Much Verification …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5076007" y="3757677"/>
            <a:ext cx="3561582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Data Fusion: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Decisions under uncertainty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Determine what is truth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Consider all information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Rank your sources worth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/>
          <a:srcRect l="26023" r="34504" b="50150"/>
          <a:stretch/>
        </p:blipFill>
        <p:spPr>
          <a:xfrm>
            <a:off x="1275939" y="3910910"/>
            <a:ext cx="2733353" cy="22971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6007" y="1193482"/>
            <a:ext cx="3503053" cy="2511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48574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Vigilantes &amp; Grannies – Static restriction areas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22</a:t>
            </a:fld>
            <a:endParaRPr lang="en-US" dirty="0"/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973303"/>
            <a:ext cx="3721406" cy="1940957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Vigilantes will kill you …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Grannies will tell your grandmother ….</a:t>
            </a:r>
          </a:p>
        </p:txBody>
      </p:sp>
      <p:sp>
        <p:nvSpPr>
          <p:cNvPr id="8" name="Rectangle: Rounded Corners 7"/>
          <p:cNvSpPr/>
          <p:nvPr/>
        </p:nvSpPr>
        <p:spPr>
          <a:xfrm>
            <a:off x="4531587" y="3729110"/>
            <a:ext cx="4047473" cy="22474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[P3]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can break it, but you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will pay </a:t>
            </a: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TERRIBLE PRICE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Try to avoid all restricted areas</a:t>
            </a:r>
          </a:p>
        </p:txBody>
      </p:sp>
      <p:pic>
        <p:nvPicPr>
          <p:cNvPr id="17414" name="Picture 6" descr="VÃ½sledok vyhÄ¾adÃ¡vania obrÃ¡zkov pre dopyt old ladies drawi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2980" y="3138854"/>
            <a:ext cx="3450087" cy="32003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6" name="Picture 8" descr="VÃ½sledok vyhÄ¾adÃ¡vania obrÃ¡zkov pre dopyt knights drawi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7241" y="973301"/>
            <a:ext cx="3733905" cy="23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65765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Try to avoid static restrictions areas !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23</a:t>
            </a:fld>
            <a:endParaRPr lang="en-US" dirty="0"/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434820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885730"/>
            <a:ext cx="2634880" cy="1021556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[5] Static restrictions: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Avoid them all !</a:t>
            </a:r>
          </a:p>
        </p:txBody>
      </p:sp>
    </p:spTree>
    <p:extLst>
      <p:ext uri="{BB962C8B-B14F-4D97-AF65-F5344CB8AC3E}">
        <p14:creationId xmlns:p14="http://schemas.microsoft.com/office/powerpoint/2010/main" val="11855254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about weather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24</a:t>
            </a:fld>
            <a:endParaRPr lang="en-US" dirty="0"/>
          </a:p>
        </p:txBody>
      </p:sp>
      <p:pic>
        <p:nvPicPr>
          <p:cNvPr id="19458" name="Picture 2" descr="https://i.pinimg.com/originals/6a/09/71/6a0971ba5097dd9af83d03f497032bd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492" y="3026147"/>
            <a:ext cx="4018208" cy="30136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 descr="Výsledok vyhľadávania obrázkov pre dopyt frozen tre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81504" y="1190882"/>
            <a:ext cx="3897555" cy="2685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: Rounded Corners 6"/>
          <p:cNvSpPr/>
          <p:nvPr/>
        </p:nvSpPr>
        <p:spPr>
          <a:xfrm>
            <a:off x="530352" y="1223127"/>
            <a:ext cx="4025348" cy="1634490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winter very harsh,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On the other hand,</a:t>
            </a:r>
          </a:p>
          <a:p>
            <a:pPr algn="ctr"/>
            <a:r>
              <a:rPr lang="sk-SK" b="1" dirty="0" err="1">
                <a:solidFill>
                  <a:schemeClr val="bg1"/>
                </a:solidFill>
              </a:rPr>
              <a:t>Östlichesburg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summer  even </a:t>
            </a:r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Harsher</a:t>
            </a:r>
          </a:p>
        </p:txBody>
      </p:sp>
      <p:sp>
        <p:nvSpPr>
          <p:cNvPr id="9" name="Rectangle: Rounded Corners 8"/>
          <p:cNvSpPr/>
          <p:nvPr/>
        </p:nvSpPr>
        <p:spPr>
          <a:xfrm>
            <a:off x="4681504" y="4152804"/>
            <a:ext cx="4230676" cy="1940957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Harsh Weather Avoid NOW !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Maybe you will need to break some restrictions</a:t>
            </a:r>
          </a:p>
        </p:txBody>
      </p:sp>
    </p:spTree>
    <p:extLst>
      <p:ext uri="{BB962C8B-B14F-4D97-AF65-F5344CB8AC3E}">
        <p14:creationId xmlns:p14="http://schemas.microsoft.com/office/powerpoint/2010/main" val="2201781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Rather get caught, than catching cold …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530352" y="856419"/>
            <a:ext cx="8107236" cy="543593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25</a:t>
            </a:fld>
            <a:endParaRPr lang="en-US" dirty="0"/>
          </a:p>
        </p:txBody>
      </p:sp>
      <p:sp>
        <p:nvSpPr>
          <p:cNvPr id="9" name="Rectangle: Rounded Corners 8"/>
          <p:cNvSpPr/>
          <p:nvPr/>
        </p:nvSpPr>
        <p:spPr>
          <a:xfrm>
            <a:off x="5407309" y="3068806"/>
            <a:ext cx="3230279" cy="3200043"/>
          </a:xfrm>
          <a:prstGeom prst="roundRect">
            <a:avLst>
              <a:gd name="adj" fmla="val 4763"/>
            </a:avLst>
          </a:prstGeom>
          <a:solidFill>
            <a:schemeClr val="accent2"/>
          </a:solidFill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Heatwave</a:t>
            </a:r>
          </a:p>
        </p:txBody>
      </p:sp>
      <p:sp>
        <p:nvSpPr>
          <p:cNvPr id="6" name="Oval 5"/>
          <p:cNvSpPr/>
          <p:nvPr/>
        </p:nvSpPr>
        <p:spPr>
          <a:xfrm>
            <a:off x="4583970" y="2921556"/>
            <a:ext cx="4053618" cy="2077403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Vigilante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8" name="Rectangle: Rounded Corners 7"/>
          <p:cNvSpPr/>
          <p:nvPr/>
        </p:nvSpPr>
        <p:spPr>
          <a:xfrm>
            <a:off x="530352" y="2262551"/>
            <a:ext cx="3230279" cy="4047113"/>
          </a:xfrm>
          <a:prstGeom prst="roundRect">
            <a:avLst>
              <a:gd name="adj" fmla="val 4763"/>
            </a:avLst>
          </a:prstGeom>
          <a:solidFill>
            <a:schemeClr val="accent3">
              <a:lumMod val="50000"/>
            </a:schemeClr>
          </a:solidFill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Snowstorm</a:t>
            </a: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Oval 6"/>
          <p:cNvSpPr/>
          <p:nvPr/>
        </p:nvSpPr>
        <p:spPr>
          <a:xfrm>
            <a:off x="1339403" y="4087602"/>
            <a:ext cx="3837904" cy="1298377"/>
          </a:xfrm>
          <a:prstGeom prst="ellipse">
            <a:avLst/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3"/>
              </a:solidFill>
            </a:endParaRP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Grannies</a:t>
            </a:r>
          </a:p>
          <a:p>
            <a:pPr algn="ctr"/>
            <a:endParaRPr lang="en-US" dirty="0">
              <a:solidFill>
                <a:schemeClr val="accent3"/>
              </a:solidFill>
            </a:endParaRPr>
          </a:p>
        </p:txBody>
      </p:sp>
      <p:sp>
        <p:nvSpPr>
          <p:cNvPr id="10" name="Rectangle: Rounded Corners 9"/>
          <p:cNvSpPr/>
          <p:nvPr/>
        </p:nvSpPr>
        <p:spPr>
          <a:xfrm>
            <a:off x="530352" y="839106"/>
            <a:ext cx="6385603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[P4] Weather:</a:t>
            </a: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You will avoid Snowstorm, 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But you will answer to Grandmother call …</a:t>
            </a:r>
          </a:p>
        </p:txBody>
      </p:sp>
      <p:pic>
        <p:nvPicPr>
          <p:cNvPr id="13" name="Picture 4" descr="File:A gentleman, walking towards the left and drawing his sword from the sheath, wearing a plumed hat and boots with spurs MET DP829192.jp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402" t="8636" r="29501" b="74755"/>
          <a:stretch/>
        </p:blipFill>
        <p:spPr bwMode="auto">
          <a:xfrm>
            <a:off x="708571" y="3068806"/>
            <a:ext cx="973517" cy="6770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Speech Bubble: Rectangle with Corners Rounded 11"/>
          <p:cNvSpPr/>
          <p:nvPr/>
        </p:nvSpPr>
        <p:spPr>
          <a:xfrm>
            <a:off x="1797089" y="2812841"/>
            <a:ext cx="2207818" cy="715089"/>
          </a:xfrm>
          <a:prstGeom prst="wedgeRoundRectCallout">
            <a:avLst>
              <a:gd name="adj1" fmla="val -65733"/>
              <a:gd name="adj2" fmla="val 36835"/>
              <a:gd name="adj3" fmla="val 16667"/>
            </a:avLst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I will explain somehow…</a:t>
            </a:r>
          </a:p>
        </p:txBody>
      </p:sp>
    </p:spTree>
    <p:extLst>
      <p:ext uri="{BB962C8B-B14F-4D97-AF65-F5344CB8AC3E}">
        <p14:creationId xmlns:p14="http://schemas.microsoft.com/office/powerpoint/2010/main" val="1581266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Stick to the rules 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26</a:t>
            </a:fld>
            <a:endParaRPr lang="en-US" dirty="0"/>
          </a:p>
        </p:txBody>
      </p:sp>
      <p:sp>
        <p:nvSpPr>
          <p:cNvPr id="6" name="Rectangle: Rounded Corners 5"/>
          <p:cNvSpPr/>
          <p:nvPr/>
        </p:nvSpPr>
        <p:spPr>
          <a:xfrm>
            <a:off x="530352" y="1376361"/>
            <a:ext cx="3202388" cy="1328023"/>
          </a:xfrm>
          <a:prstGeom prst="roundRect">
            <a:avLst/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Obey rules while walking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</p:txBody>
      </p:sp>
      <p:sp>
        <p:nvSpPr>
          <p:cNvPr id="7" name="Rectangle: Rounded Corners 6"/>
          <p:cNvSpPr/>
          <p:nvPr/>
        </p:nvSpPr>
        <p:spPr>
          <a:xfrm>
            <a:off x="530352" y="2872979"/>
            <a:ext cx="3202388" cy="3166824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[P5] Rules:</a:t>
            </a:r>
          </a:p>
          <a:p>
            <a:pPr algn="ctr"/>
            <a:endParaRPr lang="en-US" b="1" i="1" u="sng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Stick to Written and unwritten rules …</a:t>
            </a:r>
          </a:p>
          <a:p>
            <a:endParaRPr lang="en-US" b="1" dirty="0">
              <a:ln w="10160">
                <a:solidFill>
                  <a:schemeClr val="accent5"/>
                </a:solidFill>
                <a:prstDash val="solid"/>
              </a:ln>
              <a:solidFill>
                <a:srgbClr val="FFFFFF"/>
              </a:solidFill>
              <a:effectLst>
                <a:outerShdw blurRad="38100" dist="22860" dir="5400000" algn="tl" rotWithShape="0">
                  <a:srgbClr val="000000">
                    <a:alpha val="30000"/>
                  </a:srgbClr>
                </a:outerShdw>
              </a:effectLst>
            </a:endParaRPr>
          </a:p>
          <a:p>
            <a:pPr algn="ctr"/>
            <a:r>
              <a:rPr lang="en-US" b="1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Necessity</a:t>
            </a: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for integration into traffic,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society, </a:t>
            </a:r>
          </a:p>
          <a:p>
            <a:pPr algn="ctr"/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air space</a:t>
            </a:r>
          </a:p>
        </p:txBody>
      </p:sp>
      <p:pic>
        <p:nvPicPr>
          <p:cNvPr id="16386" name="Picture 2" descr="VÃ½sledok vyhÄ¾adÃ¡vania obrÃ¡zkov pre dopyt musketeer duel drawin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634"/>
          <a:stretch/>
        </p:blipFill>
        <p:spPr bwMode="auto">
          <a:xfrm>
            <a:off x="4009291" y="856420"/>
            <a:ext cx="4747847" cy="5434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426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specification                         1/2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UAS is operating in space </a:t>
            </a:r>
            <a:r>
              <a:rPr lang="en-US" i="1" u="sng" dirty="0"/>
              <a:t>classified into four distinctive subsets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space classification is coming from </a:t>
            </a:r>
            <a:r>
              <a:rPr lang="en-US" i="1" u="sng" dirty="0"/>
              <a:t>data fusion procedure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28289" r="4771" b="44517"/>
          <a:stretch/>
        </p:blipFill>
        <p:spPr>
          <a:xfrm>
            <a:off x="201814" y="1736521"/>
            <a:ext cx="8707772" cy="2600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85117" y="2635233"/>
            <a:ext cx="5971429" cy="34666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0293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Formal problem </a:t>
            </a:r>
            <a:r>
              <a:rPr lang="en-US"/>
              <a:t>specification                         2/2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UAS will fly a </a:t>
            </a:r>
            <a:r>
              <a:rPr lang="en-US" b="1" i="1" u="sng" dirty="0"/>
              <a:t>Mission</a:t>
            </a:r>
            <a:r>
              <a:rPr lang="en-US" dirty="0"/>
              <a:t> given as ordered set of waypoints: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goal is to have </a:t>
            </a:r>
            <a:r>
              <a:rPr lang="en-US" b="1" i="1" u="sng" dirty="0"/>
              <a:t>path</a:t>
            </a:r>
            <a:r>
              <a:rPr lang="en-US" dirty="0"/>
              <a:t> satisfying: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Under the </a:t>
            </a:r>
            <a:r>
              <a:rPr lang="en-US" b="1" i="1" u="sng" dirty="0"/>
              <a:t>assumptions</a:t>
            </a:r>
            <a:r>
              <a:rPr lang="en-US" dirty="0"/>
              <a:t>: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Filtered sensor reading are available.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There are no moving obstacles (intruders)  				[Relaxed P3] 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movement takes place in unrestricted airspace		[Relaxed P5]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mission consist of a set of reachable waypoints		</a:t>
            </a:r>
          </a:p>
          <a:p>
            <a:pPr marL="342900" indent="-342900">
              <a:buFont typeface="+mj-lt"/>
              <a:buAutoNum type="arabicPeriod"/>
            </a:pPr>
            <a:r>
              <a:rPr lang="en-US" dirty="0"/>
              <a:t>The UAS is moving with constant velocity					[Relaxed P5]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57461" y="2763018"/>
            <a:ext cx="4733333" cy="68571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4127" y="1571119"/>
            <a:ext cx="8266667" cy="9809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599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6EF4C9-35CD-4BD6-91DA-5849D29A2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/>
              <a:t>Overview </a:t>
            </a:r>
            <a:r>
              <a:rPr lang="pt-PT" dirty="0">
                <a:solidFill>
                  <a:srgbClr val="FF0000"/>
                </a:solidFill>
              </a:rPr>
              <a:t>(MODIFY THE PREVIOUS SLIDE)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7F7EEEA-97C5-4B3D-829F-B8C0C47A5C8A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Sense and avoid for UAS insertion in controlled air space (title of a chapter)</a:t>
            </a:r>
          </a:p>
          <a:p>
            <a:r>
              <a:rPr lang="pt-PT" dirty="0">
                <a:solidFill>
                  <a:srgbClr val="FF0000"/>
                </a:solidFill>
              </a:rPr>
              <a:t>Problems in DAA</a:t>
            </a:r>
          </a:p>
          <a:p>
            <a:r>
              <a:rPr lang="pt-PT" dirty="0">
                <a:solidFill>
                  <a:srgbClr val="FF0000"/>
                </a:solidFill>
              </a:rPr>
              <a:t>Related work</a:t>
            </a:r>
          </a:p>
          <a:p>
            <a:r>
              <a:rPr lang="pt-PT" dirty="0">
                <a:solidFill>
                  <a:srgbClr val="FF0000"/>
                </a:solidFill>
              </a:rPr>
              <a:t>Background material</a:t>
            </a:r>
          </a:p>
          <a:p>
            <a:r>
              <a:rPr lang="pt-PT" dirty="0">
                <a:solidFill>
                  <a:srgbClr val="FF0000"/>
                </a:solidFill>
              </a:rPr>
              <a:t>Proposed framework</a:t>
            </a:r>
          </a:p>
          <a:p>
            <a:r>
              <a:rPr lang="pt-PT" dirty="0">
                <a:solidFill>
                  <a:srgbClr val="FF0000"/>
                </a:solidFill>
              </a:rPr>
              <a:t>Simulation results</a:t>
            </a:r>
          </a:p>
          <a:p>
            <a:r>
              <a:rPr lang="pt-PT" dirty="0">
                <a:solidFill>
                  <a:srgbClr val="FF0000"/>
                </a:solidFill>
              </a:rPr>
              <a:t>Conclusions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SHOULDN’T SLIDES 50,51 AND 52 GO UNDER THE TITLE: PROPOSED FRAMEWORK</a:t>
            </a:r>
          </a:p>
          <a:p>
            <a:endParaRPr lang="pt-PT" dirty="0">
              <a:solidFill>
                <a:srgbClr val="FF0000"/>
              </a:solidFill>
            </a:endParaRPr>
          </a:p>
          <a:p>
            <a:r>
              <a:rPr lang="pt-PT" dirty="0">
                <a:solidFill>
                  <a:srgbClr val="FF0000"/>
                </a:solidFill>
              </a:rPr>
              <a:t>YOU STILL MISS A FEW EQUATIONS</a:t>
            </a:r>
          </a:p>
          <a:p>
            <a:r>
              <a:rPr lang="pt-PT" dirty="0">
                <a:solidFill>
                  <a:srgbClr val="FF0000"/>
                </a:solidFill>
              </a:rPr>
              <a:t>THESE COULD GO WITH THE PROBLEMS AND ALSO WITH THE BACKGROUND MATERIAL</a:t>
            </a:r>
          </a:p>
          <a:p>
            <a:endParaRPr lang="pt-PT" dirty="0"/>
          </a:p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81BCB-FB17-462D-9300-190780EB608A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35527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[P1] Basic Avoidance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29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8708"/>
          <a:stretch/>
        </p:blipFill>
        <p:spPr>
          <a:xfrm>
            <a:off x="532340" y="1327707"/>
            <a:ext cx="8046720" cy="3881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5489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[P2] Intruders Introduction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34191"/>
          <a:stretch/>
        </p:blipFill>
        <p:spPr>
          <a:xfrm>
            <a:off x="532340" y="1327707"/>
            <a:ext cx="8048708" cy="42630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01924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[P3] Static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4810"/>
          <a:stretch/>
        </p:blipFill>
        <p:spPr>
          <a:xfrm>
            <a:off x="1309602" y="1193483"/>
            <a:ext cx="6122460" cy="5656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14775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[P4] Dynamic restrictions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32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2"/>
          <a:srcRect b="20000"/>
          <a:stretch/>
        </p:blipFill>
        <p:spPr>
          <a:xfrm>
            <a:off x="800608" y="1193483"/>
            <a:ext cx="7140448" cy="5633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6613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Incremental problem definition:</a:t>
            </a:r>
            <a:br>
              <a:rPr lang="en-US" dirty="0"/>
            </a:br>
            <a:r>
              <a:rPr lang="en-US" dirty="0"/>
              <a:t>[P5] Rules of the air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33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26847"/>
          <a:stretch/>
        </p:blipFill>
        <p:spPr>
          <a:xfrm>
            <a:off x="530352" y="1193483"/>
            <a:ext cx="8046720" cy="5641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82446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113201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Related work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Movement Automaton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Surveillance</a:t>
            </a:r>
            <a:br>
              <a:rPr lang="en-US" dirty="0"/>
            </a:br>
            <a:br>
              <a:rPr lang="en-US" dirty="0"/>
            </a:br>
            <a:r>
              <a:rPr lang="en-US" dirty="0"/>
              <a:t>Navigation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Reach set estimation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47131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 </a:t>
            </a:r>
            <a:br>
              <a:rPr lang="en-US" dirty="0"/>
            </a:br>
            <a:r>
              <a:rPr lang="en-US" dirty="0"/>
              <a:t>	Movement automaton (5.1)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b="1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  <a:endParaRPr lang="en-US" sz="1600" dirty="0"/>
          </a:p>
          <a:p>
            <a:pPr marL="0" indent="0">
              <a:buNone/>
            </a:pPr>
            <a:r>
              <a:rPr lang="en-US" sz="1600" dirty="0"/>
              <a:t>[15] Emilio </a:t>
            </a:r>
            <a:r>
              <a:rPr lang="en-US" sz="1600" dirty="0" err="1"/>
              <a:t>Frazzoli</a:t>
            </a:r>
            <a:r>
              <a:rPr lang="en-US" sz="1600" dirty="0"/>
              <a:t>. Robust hybrid control for autonomous vehicle motion planning. PhD thesis, Massachusetts Institute of Technology, 2001.</a:t>
            </a:r>
          </a:p>
          <a:p>
            <a:endParaRPr lang="en-US" sz="1600" dirty="0"/>
          </a:p>
          <a:p>
            <a:pPr marL="0" indent="0">
              <a:buNone/>
            </a:pPr>
            <a:r>
              <a:rPr lang="en-US" sz="1600" dirty="0"/>
              <a:t>[91] Emilio </a:t>
            </a:r>
            <a:r>
              <a:rPr lang="en-US" sz="1600" dirty="0" err="1"/>
              <a:t>Frazzoli</a:t>
            </a:r>
            <a:r>
              <a:rPr lang="en-US" sz="1600" dirty="0"/>
              <a:t>, </a:t>
            </a:r>
            <a:r>
              <a:rPr lang="en-US" sz="1600" dirty="0" err="1"/>
              <a:t>Munther</a:t>
            </a:r>
            <a:r>
              <a:rPr lang="en-US" sz="1600" dirty="0"/>
              <a:t> A </a:t>
            </a:r>
            <a:r>
              <a:rPr lang="en-US" sz="1600" dirty="0" err="1"/>
              <a:t>Dahleh</a:t>
            </a:r>
            <a:r>
              <a:rPr lang="en-US" sz="1600" dirty="0"/>
              <a:t>, and Eric </a:t>
            </a:r>
            <a:r>
              <a:rPr lang="en-US" sz="1600" dirty="0" err="1"/>
              <a:t>Feron</a:t>
            </a:r>
            <a:r>
              <a:rPr lang="en-US" sz="1600" dirty="0"/>
              <a:t>. Trajectory tracking control design for autonomous helicopters using a </a:t>
            </a:r>
            <a:r>
              <a:rPr lang="en-US" sz="1600" dirty="0" err="1"/>
              <a:t>backstepping</a:t>
            </a:r>
            <a:r>
              <a:rPr lang="en-US" sz="1600" dirty="0"/>
              <a:t> algorithm. In American Control Conference, 2000. Proceedings of the 2000, volume 6, pages 4102{4107. IEEE, 2000.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35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44455" y="1314813"/>
            <a:ext cx="3072483" cy="30079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3407" y="1314813"/>
            <a:ext cx="3629583" cy="2687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764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Surveillance (5.2)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[98] Fredrik Gustafsson. Statistical sensor fusion. </a:t>
            </a:r>
            <a:r>
              <a:rPr lang="en-US" sz="1600" dirty="0" err="1"/>
              <a:t>Studentlitteratur</a:t>
            </a:r>
            <a:r>
              <a:rPr lang="en-US" sz="1600" dirty="0"/>
              <a:t>, 2010.</a:t>
            </a:r>
          </a:p>
          <a:p>
            <a:pPr marL="0" indent="0">
              <a:buNone/>
            </a:pPr>
            <a:r>
              <a:rPr lang="en-US" sz="1600" dirty="0"/>
              <a:t>[99] Subramanian Ramasamy, Roberto Sabatini, Alessandro Gardi, and Trevor </a:t>
            </a:r>
            <a:r>
              <a:rPr lang="en-US" sz="1600" dirty="0" err="1"/>
              <a:t>Kistan</a:t>
            </a:r>
            <a:r>
              <a:rPr lang="en-US" sz="1600" dirty="0"/>
              <a:t>. </a:t>
            </a:r>
          </a:p>
          <a:p>
            <a:pPr marL="0" indent="0">
              <a:buNone/>
            </a:pPr>
            <a:r>
              <a:rPr lang="en-US" sz="1600" dirty="0"/>
              <a:t>       Next generation  fight management system for real-time trajectory based </a:t>
            </a:r>
          </a:p>
          <a:p>
            <a:pPr marL="0" indent="0">
              <a:buNone/>
            </a:pPr>
            <a:r>
              <a:rPr lang="en-US" sz="1600" dirty="0"/>
              <a:t>       operations. Applied Mechanics and Materials, 629:344-349, 2014.</a:t>
            </a:r>
          </a:p>
          <a:p>
            <a:pPr marL="0" indent="0">
              <a:buNone/>
            </a:pPr>
            <a:r>
              <a:rPr lang="en-US" sz="1600" dirty="0"/>
              <a:t>[100] </a:t>
            </a:r>
            <a:r>
              <a:rPr lang="en-US" sz="1600" dirty="0" err="1"/>
              <a:t>Yuriy</a:t>
            </a:r>
            <a:r>
              <a:rPr lang="en-US" sz="1600" dirty="0"/>
              <a:t> </a:t>
            </a:r>
            <a:r>
              <a:rPr lang="en-US" sz="1600" dirty="0" err="1"/>
              <a:t>Chynchenko</a:t>
            </a:r>
            <a:r>
              <a:rPr lang="en-US" sz="1600" dirty="0"/>
              <a:t>, Tatyana </a:t>
            </a:r>
            <a:r>
              <a:rPr lang="en-US" sz="1600" dirty="0" err="1"/>
              <a:t>Shmelova</a:t>
            </a:r>
            <a:r>
              <a:rPr lang="en-US" sz="1600" dirty="0"/>
              <a:t>, and Oksana </a:t>
            </a:r>
            <a:r>
              <a:rPr lang="en-US" sz="1600" dirty="0" err="1"/>
              <a:t>Chynchenko</a:t>
            </a:r>
            <a:r>
              <a:rPr lang="en-US" sz="1600" dirty="0"/>
              <a:t>. Remotely </a:t>
            </a:r>
          </a:p>
          <a:p>
            <a:pPr marL="0" indent="0">
              <a:buNone/>
            </a:pPr>
            <a:r>
              <a:rPr lang="en-US" sz="1600" dirty="0"/>
              <a:t>	 piloted aircraft systems operations under uncertainty conditions. Proceedings of </a:t>
            </a:r>
          </a:p>
          <a:p>
            <a:pPr marL="0" indent="0">
              <a:buNone/>
            </a:pPr>
            <a:r>
              <a:rPr lang="en-US" sz="1600" dirty="0"/>
              <a:t>	 the National Aviation University, 1(1):18-22, 2016.</a:t>
            </a:r>
          </a:p>
          <a:p>
            <a:pPr marL="0" indent="0">
              <a:buNone/>
            </a:pPr>
            <a:r>
              <a:rPr lang="en-US" sz="1600" dirty="0"/>
              <a:t>[101] T </a:t>
            </a:r>
            <a:r>
              <a:rPr lang="en-US" sz="1600" dirty="0" err="1"/>
              <a:t>Shmelova</a:t>
            </a:r>
            <a:r>
              <a:rPr lang="en-US" sz="1600" dirty="0"/>
              <a:t>, D </a:t>
            </a:r>
            <a:r>
              <a:rPr lang="en-US" sz="1600" dirty="0" err="1"/>
              <a:t>Bondarev</a:t>
            </a:r>
            <a:r>
              <a:rPr lang="en-US" sz="1600" dirty="0"/>
              <a:t>, and Y </a:t>
            </a:r>
            <a:r>
              <a:rPr lang="en-US" sz="1600" dirty="0" err="1"/>
              <a:t>Znakovska</a:t>
            </a:r>
            <a:r>
              <a:rPr lang="en-US" sz="1600" dirty="0"/>
              <a:t>. Modeling of the decision making by </a:t>
            </a:r>
          </a:p>
          <a:p>
            <a:pPr marL="0" indent="0">
              <a:buNone/>
            </a:pPr>
            <a:r>
              <a:rPr lang="en-US" sz="1600" dirty="0"/>
              <a:t>	 UAS operator in emergency situations. In Methods and Systems of Navigation </a:t>
            </a:r>
          </a:p>
          <a:p>
            <a:pPr marL="0" indent="0">
              <a:buNone/>
            </a:pPr>
            <a:r>
              <a:rPr lang="en-US" sz="1600" dirty="0"/>
              <a:t>	 and Motion Control (MSNMC), 2016 4th International Conference on, volume 1, </a:t>
            </a:r>
          </a:p>
          <a:p>
            <a:pPr marL="0" indent="0">
              <a:buNone/>
            </a:pPr>
            <a:r>
              <a:rPr lang="en-US" sz="1600" dirty="0"/>
              <a:t>	 pages 31-34. IEEE, 2016.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2294" y="357810"/>
            <a:ext cx="2644643" cy="234110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4025" y="1281205"/>
            <a:ext cx="1880432" cy="1636026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67786" y="1281205"/>
            <a:ext cx="1805176" cy="1586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778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Navigation (5.3)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[167] Roberto Sabatini, Celia </a:t>
            </a:r>
            <a:r>
              <a:rPr lang="en-US" sz="1600" dirty="0" err="1"/>
              <a:t>Bartel</a:t>
            </a:r>
            <a:r>
              <a:rPr lang="en-US" sz="1600" dirty="0"/>
              <a:t>, Anish </a:t>
            </a:r>
            <a:r>
              <a:rPr lang="en-US" sz="1600" dirty="0" err="1"/>
              <a:t>Kaharkar</a:t>
            </a:r>
            <a:r>
              <a:rPr lang="en-US" sz="1600" dirty="0"/>
              <a:t>, </a:t>
            </a:r>
            <a:r>
              <a:rPr lang="en-US" sz="1600" dirty="0" err="1"/>
              <a:t>Tesheen</a:t>
            </a:r>
            <a:r>
              <a:rPr lang="en-US" sz="1600" dirty="0"/>
              <a:t> </a:t>
            </a:r>
            <a:r>
              <a:rPr lang="en-US" sz="1600" dirty="0" err="1"/>
              <a:t>Shaid</a:t>
            </a:r>
            <a:r>
              <a:rPr lang="en-US" sz="1600" dirty="0"/>
              <a:t>, and </a:t>
            </a:r>
          </a:p>
          <a:p>
            <a:pPr marL="0" indent="0">
              <a:buNone/>
            </a:pPr>
            <a:r>
              <a:rPr lang="en-US" sz="1600" dirty="0"/>
              <a:t>	 Subramanian Ramasamy. Navigation and guidance system architectures for </a:t>
            </a:r>
          </a:p>
          <a:p>
            <a:pPr marL="0" indent="0">
              <a:buNone/>
            </a:pPr>
            <a:r>
              <a:rPr lang="en-US" sz="1600" dirty="0"/>
              <a:t>	 small unmanned aircraft applications. International Journal of Mechanical, </a:t>
            </a:r>
          </a:p>
          <a:p>
            <a:pPr marL="0" indent="0">
              <a:buNone/>
            </a:pPr>
            <a:r>
              <a:rPr lang="en-US" sz="1600" dirty="0"/>
              <a:t>	 Industrial Science and Engineering, 8(4):733-752, 2014.</a:t>
            </a:r>
          </a:p>
          <a:p>
            <a:pPr marL="0" indent="0">
              <a:buNone/>
            </a:pPr>
            <a:r>
              <a:rPr lang="en-US" sz="1600" dirty="0"/>
              <a:t>[168] Roberto Sabatini, Alessandro Gardi, and M Richardson. Lidar obstacle warning </a:t>
            </a:r>
          </a:p>
          <a:p>
            <a:pPr marL="0" indent="0">
              <a:buNone/>
            </a:pPr>
            <a:r>
              <a:rPr lang="en-US" sz="1600" dirty="0"/>
              <a:t>	 and avoidance system for unmanned aircraft. International Journal of </a:t>
            </a:r>
          </a:p>
          <a:p>
            <a:pPr marL="0" indent="0">
              <a:buNone/>
            </a:pPr>
            <a:r>
              <a:rPr lang="en-US" sz="1600" dirty="0"/>
              <a:t>	 Mechanical, Aerospace, Industrial and Mechatronics Engineering, 718-729,2014.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37</a:t>
            </a:fld>
            <a:endParaRPr 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2397" y="1371287"/>
            <a:ext cx="4219662" cy="227852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25833" y="1371287"/>
            <a:ext cx="3188325" cy="2314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53879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Related work:</a:t>
            </a:r>
            <a:br>
              <a:rPr lang="en-US" dirty="0"/>
            </a:br>
            <a:r>
              <a:rPr lang="en-US" dirty="0"/>
              <a:t>	Reach Set Estimation (5.4)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quarter" idx="10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endParaRPr lang="en-US" sz="1600" dirty="0"/>
          </a:p>
          <a:p>
            <a:pPr marL="0" indent="0">
              <a:buNone/>
            </a:pPr>
            <a:r>
              <a:rPr lang="en-US" sz="1600" b="1" dirty="0"/>
              <a:t>Related work:</a:t>
            </a:r>
          </a:p>
          <a:p>
            <a:pPr marL="0" indent="0">
              <a:buNone/>
            </a:pPr>
            <a:r>
              <a:rPr lang="en-US" sz="1600" dirty="0"/>
              <a:t>[108] Steven M </a:t>
            </a:r>
            <a:r>
              <a:rPr lang="en-US" sz="1600" dirty="0" err="1"/>
              <a:t>LaValle</a:t>
            </a:r>
            <a:r>
              <a:rPr lang="en-US" sz="1600" dirty="0"/>
              <a:t>, Michael S </a:t>
            </a:r>
            <a:r>
              <a:rPr lang="en-US" sz="1600" dirty="0" err="1"/>
              <a:t>Branicky</a:t>
            </a:r>
            <a:r>
              <a:rPr lang="en-US" sz="1600" dirty="0"/>
              <a:t>, and Stephen R </a:t>
            </a:r>
            <a:r>
              <a:rPr lang="en-US" sz="1600" dirty="0" err="1"/>
              <a:t>Lindemann</a:t>
            </a:r>
            <a:r>
              <a:rPr lang="en-US" sz="1600" dirty="0"/>
              <a:t>. On the </a:t>
            </a:r>
          </a:p>
          <a:p>
            <a:pPr marL="0" indent="0">
              <a:buNone/>
            </a:pPr>
            <a:r>
              <a:rPr lang="en-US" sz="1600" dirty="0"/>
              <a:t>	 relationship between classical grid search and probabilistic roadmaps. The </a:t>
            </a:r>
          </a:p>
          <a:p>
            <a:pPr marL="0" indent="0">
              <a:buNone/>
            </a:pPr>
            <a:r>
              <a:rPr lang="en-US" sz="1600" dirty="0"/>
              <a:t>	 International Journal of Robotics Research, 23(7-8):673-692, 2004. </a:t>
            </a:r>
          </a:p>
          <a:p>
            <a:pPr marL="0" indent="0">
              <a:buNone/>
            </a:pPr>
            <a:r>
              <a:rPr lang="en-US" sz="1600" dirty="0"/>
              <a:t>[109] Ira M </a:t>
            </a:r>
            <a:r>
              <a:rPr lang="en-US" sz="1600" dirty="0" err="1"/>
              <a:t>Gessel</a:t>
            </a:r>
            <a:r>
              <a:rPr lang="en-US" sz="1600" dirty="0"/>
              <a:t>. A probabilistic method for lattice path enumeration. Journal of </a:t>
            </a:r>
          </a:p>
          <a:p>
            <a:pPr marL="0" indent="0">
              <a:buNone/>
            </a:pPr>
            <a:r>
              <a:rPr lang="en-US" sz="1600" dirty="0"/>
              <a:t>	 statistical planning and inference, 14(1):49-58, 1986.</a:t>
            </a:r>
          </a:p>
          <a:p>
            <a:pPr marL="0" indent="0">
              <a:buNone/>
            </a:pPr>
            <a:r>
              <a:rPr lang="en-US" sz="1600" dirty="0"/>
              <a:t>[110] </a:t>
            </a:r>
            <a:r>
              <a:rPr lang="en-US" sz="1600" dirty="0" err="1"/>
              <a:t>Floriana</a:t>
            </a:r>
            <a:r>
              <a:rPr lang="en-US" sz="1600" dirty="0"/>
              <a:t> Esposito, Donato </a:t>
            </a:r>
            <a:r>
              <a:rPr lang="en-US" sz="1600" dirty="0" err="1"/>
              <a:t>Malerba</a:t>
            </a:r>
            <a:r>
              <a:rPr lang="en-US" sz="1600" dirty="0"/>
              <a:t>, Giovanni Semeraro, and J Kay. A </a:t>
            </a:r>
          </a:p>
          <a:p>
            <a:pPr marL="0" indent="0">
              <a:buNone/>
            </a:pPr>
            <a:r>
              <a:rPr lang="en-US" sz="1600" dirty="0"/>
              <a:t>	 comparative analysis of methods for pruning decision trees. IEEE transactions </a:t>
            </a:r>
          </a:p>
          <a:p>
            <a:pPr marL="0" indent="0">
              <a:buNone/>
            </a:pPr>
            <a:r>
              <a:rPr lang="en-US" sz="1600" dirty="0"/>
              <a:t>	 on pattern analysis and machine intelligence, 19(5):476{491, 1997.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38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087" t="2939" r="2201" b="19244"/>
          <a:stretch/>
        </p:blipFill>
        <p:spPr>
          <a:xfrm>
            <a:off x="514579" y="1350629"/>
            <a:ext cx="3973532" cy="212518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12493" t="2939" r="2201" b="18554"/>
          <a:stretch/>
        </p:blipFill>
        <p:spPr>
          <a:xfrm>
            <a:off x="4597164" y="1350707"/>
            <a:ext cx="3919773" cy="21251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36518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Sense &amp; Avoid Introduction:</a:t>
            </a:r>
            <a:br>
              <a:rPr lang="en-US" dirty="0">
                <a:latin typeface="Arial monospaced for SAP" panose="020B0609020202030204" pitchFamily="49" charset="0"/>
              </a:rPr>
            </a:br>
            <a:br>
              <a:rPr lang="en-US" dirty="0"/>
            </a:br>
            <a:r>
              <a:rPr lang="en-US" dirty="0"/>
              <a:t>Airspace classification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UAS Traffic Management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Terminology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Reactive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61381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solidFill>
                  <a:srgbClr val="FF0000"/>
                </a:solidFill>
                <a:latin typeface="Arial monospaced for SAP" panose="020B0609020202030204" pitchFamily="49" charset="0"/>
              </a:rPr>
              <a:t>Background material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77317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843DA0-92B3-4B71-AE1F-8756398AA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Definitions and pictures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7DFE786-13FE-4ECE-B110-74D89AAEAA16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01714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64236"/>
            <a:ext cx="9143999" cy="498475"/>
          </a:xfrm>
        </p:spPr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Proposed Framework: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Overview</a:t>
            </a:r>
            <a:br>
              <a:rPr lang="en-US" dirty="0"/>
            </a:br>
            <a:br>
              <a:rPr lang="en-US" dirty="0"/>
            </a:br>
            <a:r>
              <a:rPr lang="en-US" dirty="0"/>
              <a:t>Avoidance Run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UTM Implementation</a:t>
            </a:r>
            <a:br>
              <a:rPr lang="en-US" dirty="0"/>
            </a:br>
            <a:br>
              <a:rPr lang="en-US" dirty="0"/>
            </a:br>
            <a:r>
              <a:rPr lang="en-US" dirty="0"/>
              <a:t>Rule Engine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82691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Proposed framework Overview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42</a:t>
            </a:fld>
            <a:endParaRPr lang="en-US" dirty="0"/>
          </a:p>
        </p:txBody>
      </p:sp>
      <p:grpSp>
        <p:nvGrpSpPr>
          <p:cNvPr id="37" name="Group 36"/>
          <p:cNvGrpSpPr/>
          <p:nvPr/>
        </p:nvGrpSpPr>
        <p:grpSpPr>
          <a:xfrm>
            <a:off x="73692" y="1002624"/>
            <a:ext cx="8377756" cy="5514542"/>
            <a:chOff x="73692" y="1002624"/>
            <a:chExt cx="8377756" cy="5514542"/>
          </a:xfrm>
        </p:grpSpPr>
        <p:sp>
          <p:nvSpPr>
            <p:cNvPr id="14" name="Rectangle: Rounded Corners 13"/>
            <p:cNvSpPr/>
            <p:nvPr/>
          </p:nvSpPr>
          <p:spPr>
            <a:xfrm>
              <a:off x="530353" y="4113634"/>
              <a:ext cx="5338012" cy="1940957"/>
            </a:xfrm>
            <a:prstGeom prst="round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b="1" dirty="0">
                  <a:solidFill>
                    <a:schemeClr val="accent2"/>
                  </a:solidFill>
                </a:rPr>
                <a:t>Avoidance Run</a:t>
              </a: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18" name="Rectangle: Rounded Corners 17"/>
            <p:cNvSpPr/>
            <p:nvPr/>
          </p:nvSpPr>
          <p:spPr>
            <a:xfrm>
              <a:off x="753243" y="4563133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Grid</a:t>
              </a:r>
            </a:p>
          </p:txBody>
        </p:sp>
        <p:sp>
          <p:nvSpPr>
            <p:cNvPr id="19" name="Rectangle: Rounded Corners 18"/>
            <p:cNvSpPr/>
            <p:nvPr/>
          </p:nvSpPr>
          <p:spPr>
            <a:xfrm>
              <a:off x="753243" y="5254682"/>
              <a:ext cx="1979271" cy="408623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Reach Set</a:t>
              </a:r>
            </a:p>
          </p:txBody>
        </p:sp>
        <p:sp>
          <p:nvSpPr>
            <p:cNvPr id="20" name="Rectangle: Rounded Corners 19"/>
            <p:cNvSpPr/>
            <p:nvPr/>
          </p:nvSpPr>
          <p:spPr>
            <a:xfrm>
              <a:off x="3788779" y="4721773"/>
              <a:ext cx="1979271" cy="715089"/>
            </a:xfrm>
            <a:prstGeom prst="roundRect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r>
                <a:rPr lang="en-US" dirty="0">
                  <a:solidFill>
                    <a:schemeClr val="bg1"/>
                  </a:solidFill>
                </a:rPr>
                <a:t>Avoidance Trajectory</a:t>
              </a:r>
            </a:p>
          </p:txBody>
        </p:sp>
        <p:sp>
          <p:nvSpPr>
            <p:cNvPr id="21" name="Arrow: Right 20"/>
            <p:cNvSpPr/>
            <p:nvPr/>
          </p:nvSpPr>
          <p:spPr>
            <a:xfrm>
              <a:off x="2745170" y="4834762"/>
              <a:ext cx="1043609" cy="489109"/>
            </a:xfrm>
            <a:prstGeom prst="rightArrow">
              <a:avLst/>
            </a:prstGeom>
            <a:solidFill>
              <a:schemeClr val="tx2"/>
            </a:solidFill>
            <a:ln w="12700"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sz="1000" dirty="0">
                <a:solidFill>
                  <a:schemeClr val="accent2"/>
                </a:solidFill>
              </a:endParaRPr>
            </a:p>
          </p:txBody>
        </p:sp>
        <p:grpSp>
          <p:nvGrpSpPr>
            <p:cNvPr id="35" name="Group 34"/>
            <p:cNvGrpSpPr/>
            <p:nvPr/>
          </p:nvGrpSpPr>
          <p:grpSpPr>
            <a:xfrm>
              <a:off x="5999544" y="1002624"/>
              <a:ext cx="2451904" cy="5033486"/>
              <a:chOff x="5999544" y="1002624"/>
              <a:chExt cx="2451904" cy="5033486"/>
            </a:xfrm>
          </p:grpSpPr>
          <p:grpSp>
            <p:nvGrpSpPr>
              <p:cNvPr id="13" name="Group 12"/>
              <p:cNvGrpSpPr/>
              <p:nvPr/>
            </p:nvGrpSpPr>
            <p:grpSpPr>
              <a:xfrm>
                <a:off x="5999544" y="1002624"/>
                <a:ext cx="2451904" cy="5033486"/>
                <a:chOff x="5999544" y="1004833"/>
                <a:chExt cx="2451904" cy="4537027"/>
              </a:xfrm>
            </p:grpSpPr>
            <p:sp>
              <p:nvSpPr>
                <p:cNvPr id="6" name="Rectangle: Rounded Corners 5"/>
                <p:cNvSpPr/>
                <p:nvPr/>
              </p:nvSpPr>
              <p:spPr>
                <a:xfrm>
                  <a:off x="5999544" y="1004833"/>
                  <a:ext cx="2451904" cy="4537027"/>
                </a:xfrm>
                <a:prstGeom prst="roundRect">
                  <a:avLst/>
                </a:prstGeom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/>
                </a:lnRef>
                <a:fillRef idx="1">
                  <a:schemeClr val="lt1"/>
                </a:fillRef>
                <a:effectRef idx="0">
                  <a:schemeClr val="accent3"/>
                </a:effectRef>
                <a:fontRef idx="minor">
                  <a:schemeClr val="dk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ln>
                        <a:solidFill>
                          <a:srgbClr val="00B050"/>
                        </a:solidFill>
                      </a:ln>
                      <a:solidFill>
                        <a:srgbClr val="00B050"/>
                      </a:solidFill>
                    </a:rPr>
                    <a:t>Data Fusion</a:t>
                  </a: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  <a:p>
                  <a:pPr algn="ctr"/>
                  <a:endParaRPr lang="en-US" dirty="0">
                    <a:ln>
                      <a:solidFill>
                        <a:schemeClr val="accent3"/>
                      </a:solidFill>
                    </a:ln>
                    <a:solidFill>
                      <a:schemeClr val="accent3"/>
                    </a:solidFill>
                  </a:endParaRPr>
                </a:p>
              </p:txBody>
            </p:sp>
            <p:sp>
              <p:nvSpPr>
                <p:cNvPr id="7" name="Cylinder 6"/>
                <p:cNvSpPr/>
                <p:nvPr/>
              </p:nvSpPr>
              <p:spPr>
                <a:xfrm>
                  <a:off x="6462531" y="4094106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Map</a:t>
                  </a:r>
                </a:p>
              </p:txBody>
            </p:sp>
            <p:sp>
              <p:nvSpPr>
                <p:cNvPr id="8" name="Cylinder 7"/>
                <p:cNvSpPr/>
                <p:nvPr/>
              </p:nvSpPr>
              <p:spPr>
                <a:xfrm>
                  <a:off x="6462531" y="3506890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Directives</a:t>
                  </a:r>
                </a:p>
              </p:txBody>
            </p:sp>
            <p:sp>
              <p:nvSpPr>
                <p:cNvPr id="9" name="Cylinder 8"/>
                <p:cNvSpPr/>
                <p:nvPr/>
              </p:nvSpPr>
              <p:spPr>
                <a:xfrm>
                  <a:off x="6462531" y="2919674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Weather</a:t>
                  </a:r>
                </a:p>
              </p:txBody>
            </p:sp>
            <p:sp>
              <p:nvSpPr>
                <p:cNvPr id="10" name="Cylinder 9"/>
                <p:cNvSpPr/>
                <p:nvPr/>
              </p:nvSpPr>
              <p:spPr>
                <a:xfrm>
                  <a:off x="6462531" y="2332459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LiDAR</a:t>
                  </a:r>
                </a:p>
              </p:txBody>
            </p:sp>
            <p:sp>
              <p:nvSpPr>
                <p:cNvPr id="11" name="Cylinder 10"/>
                <p:cNvSpPr/>
                <p:nvPr/>
              </p:nvSpPr>
              <p:spPr>
                <a:xfrm>
                  <a:off x="6456203" y="1745243"/>
                  <a:ext cx="1525930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ADS-B</a:t>
                  </a:r>
                </a:p>
              </p:txBody>
            </p:sp>
            <p:sp>
              <p:nvSpPr>
                <p:cNvPr id="12" name="Cylinder 11"/>
                <p:cNvSpPr/>
                <p:nvPr/>
              </p:nvSpPr>
              <p:spPr>
                <a:xfrm>
                  <a:off x="6449875" y="4681323"/>
                  <a:ext cx="1532258" cy="522146"/>
                </a:xfrm>
                <a:prstGeom prst="can">
                  <a:avLst/>
                </a:prstGeom>
                <a:solidFill>
                  <a:srgbClr val="00B050"/>
                </a:solidFill>
                <a:ln>
                  <a:solidFill>
                    <a:srgbClr val="00B050"/>
                  </a:solidFill>
                </a:ln>
              </p:spPr>
              <p:style>
                <a:lnRef idx="2">
                  <a:schemeClr val="accent3">
                    <a:shade val="50000"/>
                  </a:schemeClr>
                </a:lnRef>
                <a:fillRef idx="1">
                  <a:schemeClr val="accent3"/>
                </a:fillRef>
                <a:effectRef idx="0">
                  <a:schemeClr val="accent3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spAutoFit/>
                </a:bodyPr>
                <a:lstStyle/>
                <a:p>
                  <a:pPr algn="ctr"/>
                  <a:r>
                    <a:rPr lang="en-US" dirty="0">
                      <a:solidFill>
                        <a:schemeClr val="bg1"/>
                      </a:solidFill>
                    </a:rPr>
                    <a:t>Restrictions</a:t>
                  </a:r>
                </a:p>
              </p:txBody>
            </p:sp>
          </p:grpSp>
          <p:pic>
            <p:nvPicPr>
              <p:cNvPr id="22" name="Graphic 21" descr="Send"/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7722437" y="1307730"/>
                <a:ext cx="544704" cy="544704"/>
              </a:xfrm>
              <a:prstGeom prst="rect">
                <a:avLst/>
              </a:prstGeom>
            </p:spPr>
          </p:pic>
        </p:grpSp>
        <p:grpSp>
          <p:nvGrpSpPr>
            <p:cNvPr id="34" name="Group 33"/>
            <p:cNvGrpSpPr/>
            <p:nvPr/>
          </p:nvGrpSpPr>
          <p:grpSpPr>
            <a:xfrm>
              <a:off x="530352" y="1046997"/>
              <a:ext cx="5338013" cy="1021556"/>
              <a:chOff x="530352" y="1046997"/>
              <a:chExt cx="5338013" cy="1021556"/>
            </a:xfrm>
          </p:grpSpPr>
          <p:sp>
            <p:nvSpPr>
              <p:cNvPr id="5" name="Rectangle: Rounded Corners 4"/>
              <p:cNvSpPr/>
              <p:nvPr/>
            </p:nvSpPr>
            <p:spPr>
              <a:xfrm>
                <a:off x="530352" y="1046997"/>
                <a:ext cx="5338013" cy="1021556"/>
              </a:xfrm>
              <a:prstGeom prst="roundRect">
                <a:avLst/>
              </a:prstGeom>
              <a:ln>
                <a:solidFill>
                  <a:srgbClr val="00B050"/>
                </a:solidFill>
              </a:ln>
            </p:spPr>
            <p:style>
              <a:lnRef idx="2">
                <a:schemeClr val="dk1"/>
              </a:lnRef>
              <a:fillRef idx="1">
                <a:schemeClr val="lt1"/>
              </a:fillRef>
              <a:effectRef idx="0">
                <a:schemeClr val="dk1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  <a:p>
                <a:pPr algn="ctr"/>
                <a:r>
                  <a:rPr lang="en-US" dirty="0">
                    <a:ln>
                      <a:solidFill>
                        <a:srgbClr val="00B050"/>
                      </a:solidFill>
                    </a:ln>
                    <a:solidFill>
                      <a:srgbClr val="00B050"/>
                    </a:solidFill>
                  </a:rPr>
                  <a:t>Navigation Loop</a:t>
                </a:r>
              </a:p>
              <a:p>
                <a:pPr algn="ctr"/>
                <a:endParaRPr lang="en-US" dirty="0">
                  <a:ln>
                    <a:solidFill>
                      <a:srgbClr val="00B050"/>
                    </a:solidFill>
                  </a:ln>
                  <a:solidFill>
                    <a:srgbClr val="00B050"/>
                  </a:solidFill>
                </a:endParaRPr>
              </a:p>
            </p:txBody>
          </p:sp>
          <p:pic>
            <p:nvPicPr>
              <p:cNvPr id="23" name="Graphic 22" descr="Map compass"/>
              <p:cNvPicPr>
                <a:picLocks noChangeAspect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4856815" y="1104548"/>
                <a:ext cx="914400" cy="914400"/>
              </a:xfrm>
              <a:prstGeom prst="rect">
                <a:avLst/>
              </a:prstGeom>
            </p:spPr>
          </p:pic>
        </p:grpSp>
        <p:grpSp>
          <p:nvGrpSpPr>
            <p:cNvPr id="36" name="Group 35"/>
            <p:cNvGrpSpPr/>
            <p:nvPr/>
          </p:nvGrpSpPr>
          <p:grpSpPr>
            <a:xfrm>
              <a:off x="530353" y="2120615"/>
              <a:ext cx="5338012" cy="1940957"/>
              <a:chOff x="530353" y="2120615"/>
              <a:chExt cx="5338012" cy="1940957"/>
            </a:xfrm>
          </p:grpSpPr>
          <p:sp>
            <p:nvSpPr>
              <p:cNvPr id="15" name="Rectangle: Rounded Corners 14"/>
              <p:cNvSpPr/>
              <p:nvPr/>
            </p:nvSpPr>
            <p:spPr>
              <a:xfrm>
                <a:off x="530353" y="2120615"/>
                <a:ext cx="5338012" cy="1940957"/>
              </a:xfrm>
              <a:prstGeom prst="roundRect">
                <a:avLst/>
              </a:prstGeom>
              <a:ln/>
            </p:spPr>
            <p:style>
              <a:lnRef idx="2">
                <a:schemeClr val="accent3"/>
              </a:lnRef>
              <a:fillRef idx="1">
                <a:schemeClr val="lt1"/>
              </a:fillRef>
              <a:effectRef idx="0">
                <a:schemeClr val="accent3"/>
              </a:effectRef>
              <a:fontRef idx="minor">
                <a:schemeClr val="dk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b="1" dirty="0">
                    <a:solidFill>
                      <a:schemeClr val="accent3">
                        <a:lumMod val="75000"/>
                      </a:schemeClr>
                    </a:solidFill>
                  </a:rPr>
                  <a:t>Situation Assessment</a:t>
                </a: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  <a:p>
                <a:pPr algn="ctr"/>
                <a:endParaRPr lang="en-US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ectangle: Rounded Corners 23"/>
              <p:cNvSpPr/>
              <p:nvPr/>
            </p:nvSpPr>
            <p:spPr>
              <a:xfrm>
                <a:off x="753242" y="2581949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Events</a:t>
                </a:r>
              </a:p>
            </p:txBody>
          </p:sp>
          <p:sp>
            <p:nvSpPr>
              <p:cNvPr id="25" name="Rectangle: Rounded Corners 24"/>
              <p:cNvSpPr/>
              <p:nvPr/>
            </p:nvSpPr>
            <p:spPr>
              <a:xfrm>
                <a:off x="3557286" y="2588182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ln w="0"/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</a:schemeClr>
                      </a:outerShdw>
                    </a:effectLst>
                  </a:rPr>
                  <a:t>Triggers</a:t>
                </a:r>
              </a:p>
            </p:txBody>
          </p:sp>
          <p:sp>
            <p:nvSpPr>
              <p:cNvPr id="26" name="Rectangle: Rounded Corners 25"/>
              <p:cNvSpPr/>
              <p:nvPr/>
            </p:nvSpPr>
            <p:spPr>
              <a:xfrm>
                <a:off x="753241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Directives</a:t>
                </a:r>
              </a:p>
            </p:txBody>
          </p:sp>
          <p:sp>
            <p:nvSpPr>
              <p:cNvPr id="27" name="Rectangle: Rounded Corners 26"/>
              <p:cNvSpPr/>
              <p:nvPr/>
            </p:nvSpPr>
            <p:spPr>
              <a:xfrm>
                <a:off x="3557285" y="3308223"/>
                <a:ext cx="1979271" cy="408623"/>
              </a:xfrm>
              <a:prstGeom prst="roundRect">
                <a:avLst/>
              </a:prstGeom>
              <a:ln/>
            </p:spPr>
            <p:style>
              <a:lnRef idx="2">
                <a:schemeClr val="accent3">
                  <a:shade val="50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spAutoFit/>
              </a:bodyPr>
              <a:lstStyle/>
              <a:p>
                <a:pPr algn="ctr"/>
                <a:r>
                  <a:rPr lang="en-US" dirty="0">
                    <a:solidFill>
                      <a:schemeClr val="bg1"/>
                    </a:solidFill>
                  </a:rPr>
                  <a:t>Changes</a:t>
                </a:r>
              </a:p>
            </p:txBody>
          </p:sp>
        </p:grpSp>
        <p:sp>
          <p:nvSpPr>
            <p:cNvPr id="28" name="Arrow: Curved Right 27"/>
            <p:cNvSpPr/>
            <p:nvPr/>
          </p:nvSpPr>
          <p:spPr>
            <a:xfrm>
              <a:off x="73692" y="1557775"/>
              <a:ext cx="456661" cy="3693319"/>
            </a:xfrm>
            <a:prstGeom prst="curvedRigh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0" name="TextBox 29"/>
            <p:cNvSpPr txBox="1"/>
            <p:nvPr/>
          </p:nvSpPr>
          <p:spPr>
            <a:xfrm rot="16200000">
              <a:off x="-546935" y="3152641"/>
              <a:ext cx="16893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Goal Waypoint</a:t>
              </a:r>
            </a:p>
          </p:txBody>
        </p:sp>
        <p:sp>
          <p:nvSpPr>
            <p:cNvPr id="31" name="Arrow: Curved Left 30"/>
            <p:cNvSpPr/>
            <p:nvPr/>
          </p:nvSpPr>
          <p:spPr>
            <a:xfrm rot="5400000">
              <a:off x="4139545" y="3331225"/>
              <a:ext cx="462573" cy="5909310"/>
            </a:xfrm>
            <a:prstGeom prst="curvedLeftArrow">
              <a:avLst/>
            </a:prstGeom>
            <a:ln/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spAutoFit/>
            </a:bodyPr>
            <a:lstStyle/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  <a:p>
              <a:pPr algn="ctr"/>
              <a:endParaRPr lang="en-US" dirty="0">
                <a:solidFill>
                  <a:schemeClr val="accent2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3582035" y="6127008"/>
              <a:ext cx="14414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accent2"/>
                  </a:solidFill>
                </a:rPr>
                <a:t>Probabilities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8143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4">
              <a:lumMod val="85000"/>
            </a:schemeClr>
          </a:solidFill>
          <a:ln>
            <a:solidFill>
              <a:schemeClr val="accent4">
                <a:lumMod val="85000"/>
              </a:schemeClr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5" name="Rectangular Callout 24"/>
          <p:cNvSpPr/>
          <p:nvPr/>
        </p:nvSpPr>
        <p:spPr>
          <a:xfrm>
            <a:off x="514578" y="3155461"/>
            <a:ext cx="4661429" cy="1618572"/>
          </a:xfrm>
          <a:prstGeom prst="wedgeRectCallout">
            <a:avLst>
              <a:gd name="adj1" fmla="val -30053"/>
              <a:gd name="adj2" fmla="val 55340"/>
            </a:avLst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498" y="3252718"/>
            <a:ext cx="4478357" cy="1393579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009203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model:</a:t>
            </a:r>
            <a:br>
              <a:rPr lang="en-US" dirty="0"/>
            </a:br>
            <a:r>
              <a:rPr lang="en-US" dirty="0"/>
              <a:t>	3D unicycle (6.2.2)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Content Placeholder 2"/>
              <p:cNvSpPr>
                <a:spLocks noGrp="1"/>
              </p:cNvSpPr>
              <p:nvPr>
                <p:ph sz="quarter" idx="12"/>
              </p:nvPr>
            </p:nvSpPr>
            <p:spPr/>
            <p:txBody>
              <a:bodyPr/>
              <a:lstStyle/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UAS model</a:t>
                </a:r>
                <a:r>
                  <a:rPr lang="en-US" dirty="0"/>
                  <a:t> is defined like follows: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endParaRPr lang="en-US" i="1" dirty="0"/>
              </a:p>
              <a:p>
                <a:pPr marL="0" indent="0">
                  <a:buNone/>
                </a:pPr>
                <a:r>
                  <a:rPr lang="en-US" i="1" dirty="0"/>
                  <a:t>The </a:t>
                </a:r>
                <a:r>
                  <a:rPr lang="en-US" b="1" dirty="0"/>
                  <a:t>state</a:t>
                </a:r>
                <a:r>
                  <a:rPr lang="en-US" dirty="0"/>
                  <a:t> is </a:t>
                </a:r>
                <a:r>
                  <a:rPr lang="en-US" i="1" u="sng" dirty="0"/>
                  <a:t>position</a:t>
                </a:r>
                <a:r>
                  <a:rPr lang="en-US" dirty="0"/>
                  <a:t> in GCF (x,y,z) and orientation in GCF (roll, pitch yaw).</a:t>
                </a:r>
              </a:p>
              <a:p>
                <a:pPr marL="0" indent="0">
                  <a:buNone/>
                </a:pPr>
                <a:endParaRPr lang="en-US" dirty="0"/>
              </a:p>
              <a:p>
                <a:pPr marL="0" indent="0">
                  <a:buNone/>
                </a:pPr>
                <a:r>
                  <a:rPr lang="en-US" dirty="0"/>
                  <a:t>The </a:t>
                </a:r>
                <a:r>
                  <a:rPr lang="en-US" b="1" i="1" u="sng" dirty="0"/>
                  <a:t>input</a:t>
                </a:r>
                <a:r>
                  <a:rPr lang="en-US" dirty="0"/>
                  <a:t> is </a:t>
                </a:r>
                <a:r>
                  <a:rPr lang="en-US" i="1" u="sng" dirty="0"/>
                  <a:t>linear velocity</a:t>
                </a:r>
                <a:r>
                  <a:rPr lang="en-US" i="1" dirty="0"/>
                  <a:t> </a:t>
                </a:r>
                <a:r>
                  <a:rPr lang="en-US" dirty="0"/>
                  <a:t>(v) and </a:t>
                </a:r>
                <a:r>
                  <a:rPr lang="en-US" i="1" u="sng" dirty="0"/>
                  <a:t>angular speed </a:t>
                </a:r>
                <a:r>
                  <a:rPr lang="en-US" dirty="0"/>
                  <a:t>in LCF 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𝑟𝑜𝑙𝑙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𝑝𝑖𝑡𝑐h</m:t>
                        </m:r>
                      </m:sub>
                    </m:sSub>
                    <m:r>
                      <a:rPr lang="en-US" b="0" i="1" smtClean="0">
                        <a:latin typeface="Cambria Math" panose="02040503050406030204" pitchFamily="18" charset="0"/>
                      </a:rPr>
                      <m:t>, </m:t>
                    </m:r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𝜔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𝑦𝑎𝑤</m:t>
                        </m:r>
                      </m:sub>
                    </m:sSub>
                  </m:oMath>
                </a14:m>
                <a:r>
                  <a:rPr lang="en-US" dirty="0"/>
                  <a:t>)</a:t>
                </a:r>
              </a:p>
            </p:txBody>
          </p:sp>
        </mc:Choice>
        <mc:Fallback xmlns="">
          <p:sp>
            <p:nvSpPr>
              <p:cNvPr id="3" name="Content Placeholder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sz="quarter" idx="12"/>
              </p:nvPr>
            </p:nvSpPr>
            <p:spPr>
              <a:blipFill>
                <a:blip r:embed="rId2"/>
                <a:stretch>
                  <a:fillRect l="-606" t="-75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44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213" y="1589611"/>
            <a:ext cx="5695238" cy="25714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23291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 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2399251" y="1409350"/>
            <a:ext cx="4305664" cy="3364683"/>
            <a:chOff x="2399251" y="1409350"/>
            <a:chExt cx="4305664" cy="3364683"/>
          </a:xfrm>
          <a:solidFill>
            <a:schemeClr val="accent3"/>
          </a:solidFill>
        </p:grpSpPr>
        <p:sp>
          <p:nvSpPr>
            <p:cNvPr id="3" name="Rectangular Callout 2"/>
            <p:cNvSpPr/>
            <p:nvPr/>
          </p:nvSpPr>
          <p:spPr>
            <a:xfrm>
              <a:off x="2399251" y="1409350"/>
              <a:ext cx="4305664" cy="3364683"/>
            </a:xfrm>
            <a:prstGeom prst="wedgeRectCallout">
              <a:avLst>
                <a:gd name="adj1" fmla="val -894"/>
                <a:gd name="adj2" fmla="val 53267"/>
              </a:avLst>
            </a:prstGeom>
            <a:grpFill/>
            <a:ln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dirty="0"/>
            </a:p>
          </p:txBody>
        </p:sp>
        <p:pic>
          <p:nvPicPr>
            <p:cNvPr id="25" name="Picture 24"/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536982" y="1503849"/>
              <a:ext cx="3979365" cy="3077241"/>
            </a:xfrm>
            <a:prstGeom prst="rect">
              <a:avLst/>
            </a:prstGeom>
            <a:grpFill/>
          </p:spPr>
          <p:style>
            <a:lnRef idx="0">
              <a:schemeClr val="accent3"/>
            </a:lnRef>
            <a:fillRef idx="3">
              <a:schemeClr val="accent3"/>
            </a:fillRef>
            <a:effectRef idx="3">
              <a:schemeClr val="accent3"/>
            </a:effectRef>
            <a:fontRef idx="minor">
              <a:schemeClr val="lt1"/>
            </a:fontRef>
          </p:style>
        </p:pic>
      </p:grp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21142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Movement set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movement set</a:t>
            </a:r>
            <a:r>
              <a:rPr lang="en-US" dirty="0"/>
              <a:t> have been implemented containing movements lasting 1s: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movement execution</a:t>
            </a:r>
            <a:r>
              <a:rPr lang="en-US" dirty="0"/>
              <a:t>, with </a:t>
            </a:r>
            <a:r>
              <a:rPr lang="en-US" i="1" u="sng" dirty="0"/>
              <a:t>initial state</a:t>
            </a:r>
            <a:r>
              <a:rPr lang="en-US" dirty="0"/>
              <a:t> represented as a red plane, looks like follow: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46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3595" y="1801126"/>
            <a:ext cx="6661998" cy="648459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2197" y="3057228"/>
            <a:ext cx="3548543" cy="3459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16965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Movement Automaton:</a:t>
            </a:r>
            <a:br>
              <a:rPr lang="en-US" dirty="0"/>
            </a:br>
            <a:r>
              <a:rPr lang="en-US" dirty="0"/>
              <a:t>	Trajectory (6.2.3)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 </a:t>
            </a:r>
            <a:r>
              <a:rPr lang="en-US" b="1" i="1" u="sng" dirty="0"/>
              <a:t>buffer</a:t>
            </a:r>
            <a:r>
              <a:rPr lang="en-US" dirty="0"/>
              <a:t> is an </a:t>
            </a:r>
            <a:r>
              <a:rPr lang="en-US" i="1" u="sng" dirty="0"/>
              <a:t>ordered list of movements</a:t>
            </a:r>
            <a:r>
              <a:rPr lang="en-US" dirty="0"/>
              <a:t> to be executed by UAS: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trajectory</a:t>
            </a:r>
            <a:r>
              <a:rPr lang="en-US" dirty="0"/>
              <a:t> for some </a:t>
            </a:r>
            <a:r>
              <a:rPr lang="en-US" i="1" u="sng" dirty="0"/>
              <a:t>initial state(0)</a:t>
            </a:r>
            <a:r>
              <a:rPr lang="en-US" dirty="0"/>
              <a:t> and </a:t>
            </a:r>
            <a:r>
              <a:rPr lang="en-US" i="1" u="sng" dirty="0"/>
              <a:t>buffer</a:t>
            </a:r>
            <a:r>
              <a:rPr lang="en-US" dirty="0"/>
              <a:t> is given as: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47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2340" y="1503376"/>
            <a:ext cx="7678972" cy="113482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2340" y="3267134"/>
            <a:ext cx="8046720" cy="27365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06811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130804" y="948980"/>
            <a:ext cx="6386134" cy="3691778"/>
          </a:xfrm>
          <a:prstGeom prst="wedgeRectCallout">
            <a:avLst>
              <a:gd name="adj1" fmla="val 33709"/>
              <a:gd name="adj2" fmla="val 5552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5" name="Picture 2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39" r="7530" b="6587"/>
          <a:stretch/>
        </p:blipFill>
        <p:spPr>
          <a:xfrm>
            <a:off x="2247882" y="1012164"/>
            <a:ext cx="6157520" cy="3522558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73931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classification (2.2)</a:t>
            </a:r>
            <a:br>
              <a:rPr lang="en-US" dirty="0"/>
            </a:br>
            <a:r>
              <a:rPr lang="en-US" dirty="0"/>
              <a:t>	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</a:t>
            </a:fld>
            <a:endParaRPr lang="en-US" dirty="0"/>
          </a:p>
        </p:txBody>
      </p:sp>
      <p:pic>
        <p:nvPicPr>
          <p:cNvPr id="17" name="Picture 2" descr="http://www.ivao.cz/downloads/LKCT_Flyin/rozdeleni_vzd_prostoru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2340" y="1193483"/>
            <a:ext cx="7832468" cy="56117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702088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Space segmentation – Avoidance Grid (6.3)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An intermediate operational space is segmented into </a:t>
            </a:r>
            <a:r>
              <a:rPr lang="en-US" b="1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One </a:t>
            </a:r>
            <a:r>
              <a:rPr lang="en-US" b="1" i="1" u="sng" dirty="0"/>
              <a:t>cell space portion</a:t>
            </a:r>
            <a:r>
              <a:rPr lang="en-US" dirty="0"/>
              <a:t> is bounded by: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Refer to (def. 11,12)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49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588150"/>
            <a:ext cx="8048708" cy="18524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52" y="3912302"/>
            <a:ext cx="8048708" cy="1885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69091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</a:t>
            </a:r>
            <a:br>
              <a:rPr lang="en-US" dirty="0"/>
            </a:br>
            <a:r>
              <a:rPr lang="en-US" dirty="0"/>
              <a:t>	The RSA definition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In segmented discrete operational space represented as </a:t>
            </a:r>
            <a:r>
              <a:rPr lang="en-US" i="1" u="sng" dirty="0"/>
              <a:t>avoidance grid</a:t>
            </a:r>
            <a:r>
              <a:rPr lang="en-US" dirty="0"/>
              <a:t>: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The </a:t>
            </a:r>
            <a:r>
              <a:rPr lang="en-US" b="1" i="1" u="sng" dirty="0"/>
              <a:t>reach set approximation</a:t>
            </a:r>
            <a:r>
              <a:rPr lang="en-US" dirty="0"/>
              <a:t> is a </a:t>
            </a:r>
            <a:r>
              <a:rPr lang="en-US" i="1" u="sng" dirty="0"/>
              <a:t>set of trajectories</a:t>
            </a:r>
            <a:r>
              <a:rPr lang="en-US" dirty="0"/>
              <a:t> with common origin: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50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8789" y="1536792"/>
            <a:ext cx="3404085" cy="3162851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5843" y="5127605"/>
            <a:ext cx="7029975" cy="9604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42103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Reach set approximation:</a:t>
            </a:r>
            <a:br>
              <a:rPr lang="en-US" dirty="0"/>
            </a:br>
            <a:r>
              <a:rPr lang="en-US" dirty="0"/>
              <a:t>	Trajectory set &amp; Graph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51</a:t>
            </a:fld>
            <a:endParaRPr 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3063406"/>
            <a:ext cx="4318931" cy="3403831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18931" y="1351886"/>
            <a:ext cx="4742857" cy="3866667"/>
          </a:xfrm>
          <a:prstGeom prst="rect">
            <a:avLst/>
          </a:prstGeom>
        </p:spPr>
      </p:pic>
      <p:sp>
        <p:nvSpPr>
          <p:cNvPr id="13" name="Rounded Rectangular Callout 14"/>
          <p:cNvSpPr/>
          <p:nvPr/>
        </p:nvSpPr>
        <p:spPr>
          <a:xfrm>
            <a:off x="530352" y="1615440"/>
            <a:ext cx="3645408" cy="952500"/>
          </a:xfrm>
          <a:prstGeom prst="wedgeRoundRectCallout">
            <a:avLst>
              <a:gd name="adj1" fmla="val 59212"/>
              <a:gd name="adj2" fmla="val 15935"/>
              <a:gd name="adj3" fmla="val 16667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Trajectory set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1350 movements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  <p:sp>
        <p:nvSpPr>
          <p:cNvPr id="14" name="Rounded Rectangular Callout 15"/>
          <p:cNvSpPr/>
          <p:nvPr/>
        </p:nvSpPr>
        <p:spPr>
          <a:xfrm>
            <a:off x="4515758" y="4967425"/>
            <a:ext cx="2696412" cy="889543"/>
          </a:xfrm>
          <a:prstGeom prst="wedgeRoundRectCallout">
            <a:avLst>
              <a:gd name="adj1" fmla="val -58456"/>
              <a:gd name="adj2" fmla="val -19943"/>
              <a:gd name="adj3" fmla="val 16667"/>
            </a:avLst>
          </a:prstGeom>
          <a:solidFill>
            <a:srgbClr val="7030A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u="sng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Graph approximation: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351 nodes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</a:rPr>
              <a:t>270 paths</a:t>
            </a:r>
          </a:p>
        </p:txBody>
      </p:sp>
    </p:spTree>
    <p:extLst>
      <p:ext uri="{BB962C8B-B14F-4D97-AF65-F5344CB8AC3E}">
        <p14:creationId xmlns:p14="http://schemas.microsoft.com/office/powerpoint/2010/main" val="20217730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plan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514578" y="965508"/>
            <a:ext cx="6020446" cy="3159078"/>
          </a:xfrm>
          <a:prstGeom prst="wedgeRectCallout">
            <a:avLst>
              <a:gd name="adj1" fmla="val 52102"/>
              <a:gd name="adj2" fmla="val 462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908" t="7546" r="51193" b="53210"/>
          <a:stretch/>
        </p:blipFill>
        <p:spPr>
          <a:xfrm>
            <a:off x="620785" y="1052532"/>
            <a:ext cx="5821959" cy="2979635"/>
          </a:xfrm>
          <a:prstGeom prst="rect">
            <a:avLst/>
          </a:prstGeom>
        </p:spPr>
      </p:pic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994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ADS-B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2573417" y="894351"/>
            <a:ext cx="6033688" cy="4323601"/>
          </a:xfrm>
          <a:prstGeom prst="wedgeRectCallout">
            <a:avLst>
              <a:gd name="adj1" fmla="val -54252"/>
              <a:gd name="adj2" fmla="val -34412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2050" name="Picture 2" descr="http://darrenenns.no-ip.org/dmenns/ADS-B1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8853" y="986912"/>
            <a:ext cx="5828084" cy="41275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ounded Rectangle 26"/>
          <p:cNvSpPr/>
          <p:nvPr/>
        </p:nvSpPr>
        <p:spPr>
          <a:xfrm>
            <a:off x="514578" y="961609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65015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LiDAR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922789" y="948981"/>
            <a:ext cx="5593557" cy="3555907"/>
          </a:xfrm>
          <a:prstGeom prst="wedgeRectCallout">
            <a:avLst>
              <a:gd name="adj1" fmla="val 53362"/>
              <a:gd name="adj2" fmla="val -4023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29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54</a:t>
            </a:fld>
            <a:endParaRPr lang="en-US" dirty="0"/>
          </a:p>
        </p:txBody>
      </p:sp>
      <p:pic>
        <p:nvPicPr>
          <p:cNvPr id="27" name="Obrázok 3">
            <a:extLst/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822" y="1031096"/>
            <a:ext cx="5319032" cy="33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7903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Offline Maps – created from classified data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55</a:t>
            </a:fld>
            <a:endParaRPr lang="en-US" dirty="0"/>
          </a:p>
        </p:txBody>
      </p:sp>
      <p:pic>
        <p:nvPicPr>
          <p:cNvPr id="8" name="Obrázok 3">
            <a:extLst/>
          </p:cNvPr>
          <p:cNvPicPr>
            <a:picLocks noGrp="1" noChangeAspect="1"/>
          </p:cNvPicPr>
          <p:nvPr>
            <p:ph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867" y="1193800"/>
            <a:ext cx="3617367" cy="2270125"/>
          </a:xfrm>
          <a:prstGeom prst="rect">
            <a:avLst/>
          </a:prstGeom>
        </p:spPr>
      </p:pic>
      <p:pic>
        <p:nvPicPr>
          <p:cNvPr id="9" name="Obrázok 5">
            <a:extLst/>
          </p:cNvPr>
          <p:cNvPicPr>
            <a:picLocks noGrp="1" noChangeAspect="1"/>
          </p:cNvPicPr>
          <p:nvPr>
            <p:ph sz="quarter" idx="14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91010" y="1193800"/>
            <a:ext cx="3518054" cy="2270125"/>
          </a:xfrm>
          <a:prstGeom prst="rect">
            <a:avLst/>
          </a:prstGeom>
        </p:spPr>
      </p:pic>
      <p:pic>
        <p:nvPicPr>
          <p:cNvPr id="10" name="Obrázok 9">
            <a:extLst/>
          </p:cNvPr>
          <p:cNvPicPr>
            <a:picLocks noGrp="1" noChangeAspect="1"/>
          </p:cNvPicPr>
          <p:nvPr>
            <p:ph sz="quarter" idx="15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368" y="3784600"/>
            <a:ext cx="3642364" cy="2270125"/>
          </a:xfrm>
          <a:prstGeom prst="rect">
            <a:avLst/>
          </a:prstGeom>
        </p:spPr>
      </p:pic>
      <p:pic>
        <p:nvPicPr>
          <p:cNvPr id="11" name="Obrázok 13">
            <a:extLst/>
          </p:cNvPr>
          <p:cNvPicPr>
            <a:picLocks noGrp="1" noChangeAspect="1"/>
          </p:cNvPicPr>
          <p:nvPr>
            <p:ph sz="quarter" idx="16"/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9989" y="3784600"/>
            <a:ext cx="3900096" cy="2270125"/>
          </a:xfrm>
          <a:prstGeom prst="rect">
            <a:avLst/>
          </a:prstGeom>
        </p:spPr>
      </p:pic>
      <p:sp>
        <p:nvSpPr>
          <p:cNvPr id="12" name="Rounded Rectangle 12"/>
          <p:cNvSpPr/>
          <p:nvPr/>
        </p:nvSpPr>
        <p:spPr>
          <a:xfrm>
            <a:off x="354183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All data</a:t>
            </a:r>
          </a:p>
        </p:txBody>
      </p:sp>
      <p:sp>
        <p:nvSpPr>
          <p:cNvPr id="14" name="Rounded Rectangle 12"/>
          <p:cNvSpPr/>
          <p:nvPr/>
        </p:nvSpPr>
        <p:spPr>
          <a:xfrm>
            <a:off x="7078772" y="933695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Vegetation</a:t>
            </a:r>
          </a:p>
        </p:txBody>
      </p:sp>
      <p:sp>
        <p:nvSpPr>
          <p:cNvPr id="15" name="Rounded Rectangle 12"/>
          <p:cNvSpPr/>
          <p:nvPr/>
        </p:nvSpPr>
        <p:spPr>
          <a:xfrm>
            <a:off x="7078772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Buildings</a:t>
            </a:r>
          </a:p>
        </p:txBody>
      </p:sp>
      <p:sp>
        <p:nvSpPr>
          <p:cNvPr id="16" name="Rounded Rectangle 12"/>
          <p:cNvSpPr/>
          <p:nvPr/>
        </p:nvSpPr>
        <p:spPr>
          <a:xfrm>
            <a:off x="354183" y="5744419"/>
            <a:ext cx="1812022" cy="380274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Terrain</a:t>
            </a:r>
          </a:p>
        </p:txBody>
      </p:sp>
      <p:sp>
        <p:nvSpPr>
          <p:cNvPr id="21" name="Rectangle 4"/>
          <p:cNvSpPr>
            <a:spLocks noChangeArrowheads="1"/>
          </p:cNvSpPr>
          <p:nvPr/>
        </p:nvSpPr>
        <p:spPr bwMode="auto">
          <a:xfrm>
            <a:off x="179461" y="6186879"/>
            <a:ext cx="7758534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0" tIns="0" rIns="0" bIns="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[*] Maria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Cerna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.  Usage of maps obtained by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lidar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in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uav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navigation.  Master thesis, Institute of Automotive Mechatronics,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Faculty of Electrical Engineering and Information Technology, Slovak University of Technology,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Ilkovicova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3, Bratislava. Slovak Republic, </a:t>
            </a:r>
            <a:r>
              <a:rPr kumimoji="0" lang="en-US" altLang="en-US" sz="1000" b="0" i="0" strike="noStrike" cap="none" normalizeH="0" baseline="0" dirty="0" err="1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jun</a:t>
            </a:r>
            <a:r>
              <a:rPr kumimoji="0" lang="en-US" altLang="en-US" sz="1000" b="0" i="0" strike="noStrike" cap="none" normalizeH="0" baseline="0" dirty="0">
                <a:ln>
                  <a:noFill/>
                </a:ln>
                <a:solidFill>
                  <a:schemeClr val="bg2"/>
                </a:solidFill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 2018.</a:t>
            </a:r>
          </a:p>
        </p:txBody>
      </p:sp>
    </p:spTree>
    <p:extLst>
      <p:ext uri="{BB962C8B-B14F-4D97-AF65-F5344CB8AC3E}">
        <p14:creationId xmlns:p14="http://schemas.microsoft.com/office/powerpoint/2010/main" val="164366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Obstacle Map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3609746" y="2458672"/>
            <a:ext cx="1812022" cy="914400"/>
          </a:xfrm>
          <a:prstGeom prst="roundRect">
            <a:avLst/>
          </a:prstGeom>
          <a:solidFill>
            <a:schemeClr val="bg1">
              <a:lumMod val="85000"/>
            </a:schemeClr>
          </a:solidFill>
          <a:ln w="952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09746" y="907318"/>
            <a:ext cx="1812022" cy="914400"/>
          </a:xfrm>
          <a:prstGeom prst="roundRect">
            <a:avLst/>
          </a:prstGeom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stCxn id="10" idx="2"/>
            <a:endCxn id="6" idx="0"/>
          </p:cNvCxnSpPr>
          <p:nvPr/>
        </p:nvCxnSpPr>
        <p:spPr>
          <a:xfrm rot="16200000" flipH="1">
            <a:off x="2670528" y="613442"/>
            <a:ext cx="595291" cy="3095168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stCxn id="8" idx="2"/>
            <a:endCxn id="6" idx="0"/>
          </p:cNvCxnSpPr>
          <p:nvPr/>
        </p:nvCxnSpPr>
        <p:spPr>
          <a:xfrm rot="5400000">
            <a:off x="5765697" y="613442"/>
            <a:ext cx="595291" cy="3095169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stCxn id="9" idx="2"/>
            <a:endCxn id="6" idx="0"/>
          </p:cNvCxnSpPr>
          <p:nvPr/>
        </p:nvCxnSpPr>
        <p:spPr>
          <a:xfrm>
            <a:off x="4515757" y="1821718"/>
            <a:ext cx="0" cy="63695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stCxn id="6" idx="2"/>
            <a:endCxn id="5" idx="0"/>
          </p:cNvCxnSpPr>
          <p:nvPr/>
        </p:nvCxnSpPr>
        <p:spPr>
          <a:xfrm>
            <a:off x="4515757" y="3373072"/>
            <a:ext cx="0" cy="29431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Rectangular Callout 23"/>
          <p:cNvSpPr/>
          <p:nvPr/>
        </p:nvSpPr>
        <p:spPr>
          <a:xfrm>
            <a:off x="1904301" y="1935667"/>
            <a:ext cx="5050172" cy="3794014"/>
          </a:xfrm>
          <a:prstGeom prst="wedgeRectCallout">
            <a:avLst>
              <a:gd name="adj1" fmla="val 2516"/>
              <a:gd name="adj2" fmla="val -53444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40" t="6430" r="4515" b="3389"/>
          <a:stretch/>
        </p:blipFill>
        <p:spPr>
          <a:xfrm>
            <a:off x="2004968" y="2038662"/>
            <a:ext cx="4882393" cy="3607268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609747" y="907318"/>
            <a:ext cx="1812022" cy="914400"/>
          </a:xfrm>
          <a:prstGeom prst="roundRect">
            <a:avLst/>
          </a:prstGeom>
          <a:gradFill flip="none" rotWithShape="1">
            <a:gsLst>
              <a:gs pos="0">
                <a:srgbClr val="C00000"/>
              </a:gs>
              <a:gs pos="0">
                <a:srgbClr val="C00000"/>
              </a:gs>
              <a:gs pos="100000">
                <a:srgbClr val="00B050"/>
              </a:gs>
            </a:gsLst>
            <a:lin ang="6000000" scaled="0"/>
            <a:tileRect/>
          </a:gradFill>
          <a:ln/>
        </p:spPr>
        <p:style>
          <a:lnRef idx="0">
            <a:schemeClr val="accent4"/>
          </a:lnRef>
          <a:fillRef idx="3">
            <a:schemeClr val="accent4"/>
          </a:fillRef>
          <a:effectRef idx="3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3"/>
          </p:nvPr>
        </p:nvSpPr>
        <p:spPr>
          <a:xfrm>
            <a:off x="8637588" y="2"/>
            <a:ext cx="506413" cy="504825"/>
          </a:xfrm>
        </p:spPr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413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Grid</a:t>
            </a:r>
          </a:p>
        </p:txBody>
      </p:sp>
      <p:sp>
        <p:nvSpPr>
          <p:cNvPr id="5" name="Rounded Rectangle 4"/>
          <p:cNvSpPr/>
          <p:nvPr/>
        </p:nvSpPr>
        <p:spPr>
          <a:xfrm>
            <a:off x="3609746" y="36673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Avoidance grid</a:t>
            </a:r>
          </a:p>
        </p:txBody>
      </p:sp>
      <p:sp>
        <p:nvSpPr>
          <p:cNvPr id="7" name="Rounded Rectangle 6"/>
          <p:cNvSpPr/>
          <p:nvPr/>
        </p:nvSpPr>
        <p:spPr>
          <a:xfrm>
            <a:off x="3609746" y="4885886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Movement Automaton</a:t>
            </a:r>
          </a:p>
        </p:txBody>
      </p:sp>
      <p:sp>
        <p:nvSpPr>
          <p:cNvPr id="8" name="Rounded Rectangle 7"/>
          <p:cNvSpPr/>
          <p:nvPr/>
        </p:nvSpPr>
        <p:spPr>
          <a:xfrm>
            <a:off x="6704915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LiDAR</a:t>
            </a:r>
          </a:p>
        </p:txBody>
      </p:sp>
      <p:sp>
        <p:nvSpPr>
          <p:cNvPr id="9" name="Rounded Rectangle 8"/>
          <p:cNvSpPr/>
          <p:nvPr/>
        </p:nvSpPr>
        <p:spPr>
          <a:xfrm>
            <a:off x="3643302" y="907318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Obstacle Map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514578" y="948981"/>
            <a:ext cx="1812022" cy="914400"/>
          </a:xfrm>
          <a:prstGeom prst="roundRect">
            <a:avLst/>
          </a:prstGeom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ADS-B</a:t>
            </a:r>
          </a:p>
        </p:txBody>
      </p:sp>
      <p:sp>
        <p:nvSpPr>
          <p:cNvPr id="11" name="Rounded Rectangle 10"/>
          <p:cNvSpPr/>
          <p:nvPr/>
        </p:nvSpPr>
        <p:spPr>
          <a:xfrm>
            <a:off x="6704915" y="2458672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Plan</a:t>
            </a:r>
          </a:p>
        </p:txBody>
      </p:sp>
      <p:sp>
        <p:nvSpPr>
          <p:cNvPr id="12" name="Rounded Rectangle 11"/>
          <p:cNvSpPr/>
          <p:nvPr/>
        </p:nvSpPr>
        <p:spPr>
          <a:xfrm>
            <a:off x="514578" y="2408709"/>
            <a:ext cx="1812022" cy="914400"/>
          </a:xfrm>
          <a:prstGeom prst="roundRect">
            <a:avLst/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514578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model</a:t>
            </a:r>
          </a:p>
        </p:txBody>
      </p:sp>
      <p:sp>
        <p:nvSpPr>
          <p:cNvPr id="14" name="Rounded Rectangle 13"/>
          <p:cNvSpPr/>
          <p:nvPr/>
        </p:nvSpPr>
        <p:spPr>
          <a:xfrm>
            <a:off x="6704915" y="4885886"/>
            <a:ext cx="1812022" cy="914400"/>
          </a:xfrm>
          <a:prstGeom prst="roundRect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Reach set approximation</a:t>
            </a:r>
          </a:p>
        </p:txBody>
      </p:sp>
      <p:cxnSp>
        <p:nvCxnSpPr>
          <p:cNvPr id="16" name="Elbow Connector 15"/>
          <p:cNvCxnSpPr>
            <a:cxnSpLocks/>
            <a:stCxn id="10" idx="2"/>
            <a:endCxn id="6" idx="0"/>
          </p:cNvCxnSpPr>
          <p:nvPr/>
        </p:nvCxnSpPr>
        <p:spPr>
          <a:xfrm rot="16200000" flipH="1">
            <a:off x="2550549" y="733421"/>
            <a:ext cx="862321" cy="3122240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Elbow Connector 17"/>
          <p:cNvCxnSpPr>
            <a:cxnSpLocks/>
            <a:stCxn id="8" idx="2"/>
            <a:endCxn id="6" idx="0"/>
          </p:cNvCxnSpPr>
          <p:nvPr/>
        </p:nvCxnSpPr>
        <p:spPr>
          <a:xfrm rot="5400000">
            <a:off x="5645718" y="760493"/>
            <a:ext cx="862321" cy="3068097"/>
          </a:xfrm>
          <a:prstGeom prst="bentConnector3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/>
          <p:cNvCxnSpPr>
            <a:cxnSpLocks/>
            <a:stCxn id="9" idx="2"/>
            <a:endCxn id="6" idx="0"/>
          </p:cNvCxnSpPr>
          <p:nvPr/>
        </p:nvCxnSpPr>
        <p:spPr>
          <a:xfrm flipH="1">
            <a:off x="4542829" y="1821718"/>
            <a:ext cx="6484" cy="903984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6" name="Elbow Connector 25"/>
          <p:cNvCxnSpPr>
            <a:stCxn id="12" idx="2"/>
            <a:endCxn id="5" idx="1"/>
          </p:cNvCxnSpPr>
          <p:nvPr/>
        </p:nvCxnSpPr>
        <p:spPr>
          <a:xfrm rot="16200000" flipH="1">
            <a:off x="2114429" y="2629268"/>
            <a:ext cx="801477" cy="2189157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>
            <a:cxnSpLocks/>
            <a:stCxn id="6" idx="2"/>
            <a:endCxn id="5" idx="0"/>
          </p:cNvCxnSpPr>
          <p:nvPr/>
        </p:nvCxnSpPr>
        <p:spPr>
          <a:xfrm flipH="1">
            <a:off x="4515757" y="3337128"/>
            <a:ext cx="27072" cy="330258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Elbow Connector 29"/>
          <p:cNvCxnSpPr>
            <a:stCxn id="11" idx="2"/>
            <a:endCxn id="5" idx="3"/>
          </p:cNvCxnSpPr>
          <p:nvPr/>
        </p:nvCxnSpPr>
        <p:spPr>
          <a:xfrm rot="5400000">
            <a:off x="6140590" y="2654250"/>
            <a:ext cx="751514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Elbow Connector 31"/>
          <p:cNvCxnSpPr>
            <a:stCxn id="14" idx="0"/>
            <a:endCxn id="5" idx="3"/>
          </p:cNvCxnSpPr>
          <p:nvPr/>
        </p:nvCxnSpPr>
        <p:spPr>
          <a:xfrm rot="16200000" flipV="1">
            <a:off x="6135697" y="3410657"/>
            <a:ext cx="761300" cy="2189158"/>
          </a:xfrm>
          <a:prstGeom prst="bentConnector2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>
            <a:stCxn id="7" idx="3"/>
            <a:endCxn id="14" idx="1"/>
          </p:cNvCxnSpPr>
          <p:nvPr/>
        </p:nvCxnSpPr>
        <p:spPr>
          <a:xfrm>
            <a:off x="5421768" y="5343086"/>
            <a:ext cx="1283147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5" idx="2"/>
            <a:endCxn id="7" idx="0"/>
          </p:cNvCxnSpPr>
          <p:nvPr/>
        </p:nvCxnSpPr>
        <p:spPr>
          <a:xfrm>
            <a:off x="4515757" y="4581786"/>
            <a:ext cx="0" cy="30410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Straight Arrow Connector 37"/>
          <p:cNvCxnSpPr>
            <a:stCxn id="13" idx="3"/>
            <a:endCxn id="7" idx="1"/>
          </p:cNvCxnSpPr>
          <p:nvPr/>
        </p:nvCxnSpPr>
        <p:spPr>
          <a:xfrm>
            <a:off x="2326600" y="5343086"/>
            <a:ext cx="1283146" cy="0"/>
          </a:xfrm>
          <a:prstGeom prst="straightConnector1">
            <a:avLst/>
          </a:prstGeom>
          <a:ln w="12700" cmpd="sng">
            <a:solidFill>
              <a:schemeClr val="bg1">
                <a:lumMod val="50000"/>
              </a:schemeClr>
            </a:solidFill>
            <a:headEnd type="triangle"/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9" name="Rectangular Callout 28"/>
          <p:cNvSpPr/>
          <p:nvPr/>
        </p:nvSpPr>
        <p:spPr>
          <a:xfrm>
            <a:off x="150554" y="153070"/>
            <a:ext cx="3146319" cy="2778735"/>
          </a:xfrm>
          <a:prstGeom prst="wedgeRectCallout">
            <a:avLst>
              <a:gd name="adj1" fmla="val 87651"/>
              <a:gd name="adj2" fmla="val 53911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3" name="Rectangular Callout 32"/>
          <p:cNvSpPr/>
          <p:nvPr/>
        </p:nvSpPr>
        <p:spPr>
          <a:xfrm>
            <a:off x="5914239" y="154904"/>
            <a:ext cx="3055703" cy="2778735"/>
          </a:xfrm>
          <a:prstGeom prst="wedgeRectCallout">
            <a:avLst>
              <a:gd name="adj1" fmla="val -92907"/>
              <a:gd name="adj2" fmla="val 53643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sp>
        <p:nvSpPr>
          <p:cNvPr id="37" name="Rectangular Callout 34"/>
          <p:cNvSpPr/>
          <p:nvPr/>
        </p:nvSpPr>
        <p:spPr>
          <a:xfrm>
            <a:off x="5801753" y="3491627"/>
            <a:ext cx="3168188" cy="2778735"/>
          </a:xfrm>
          <a:prstGeom prst="wedgeRectCallout">
            <a:avLst>
              <a:gd name="adj1" fmla="val -87819"/>
              <a:gd name="adj2" fmla="val -66329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l="13191" t="9838" r="38903" b="13596"/>
          <a:stretch/>
        </p:blipFill>
        <p:spPr>
          <a:xfrm>
            <a:off x="266170" y="222568"/>
            <a:ext cx="2862719" cy="2625571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4"/>
          <a:srcRect l="13191" t="9838" r="38903" b="13596"/>
          <a:stretch/>
        </p:blipFill>
        <p:spPr>
          <a:xfrm>
            <a:off x="6006133" y="249627"/>
            <a:ext cx="2833216" cy="2598512"/>
          </a:xfrm>
          <a:prstGeom prst="rect">
            <a:avLst/>
          </a:prstGeom>
        </p:spPr>
      </p:pic>
      <p:sp>
        <p:nvSpPr>
          <p:cNvPr id="6" name="Rounded Rectangle 5"/>
          <p:cNvSpPr/>
          <p:nvPr/>
        </p:nvSpPr>
        <p:spPr>
          <a:xfrm>
            <a:off x="3636818" y="2725702"/>
            <a:ext cx="1812022" cy="611426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Data fusion</a:t>
            </a:r>
          </a:p>
        </p:txBody>
      </p:sp>
      <p:pic>
        <p:nvPicPr>
          <p:cNvPr id="21" name="Picture 20"/>
          <p:cNvPicPr>
            <a:picLocks noChangeAspect="1"/>
          </p:cNvPicPr>
          <p:nvPr/>
        </p:nvPicPr>
        <p:blipFill rotWithShape="1">
          <a:blip r:embed="rId5"/>
          <a:srcRect l="13070" t="9838" r="38244" b="13596"/>
          <a:stretch/>
        </p:blipFill>
        <p:spPr>
          <a:xfrm>
            <a:off x="5981906" y="3607830"/>
            <a:ext cx="2862202" cy="2583086"/>
          </a:xfrm>
          <a:prstGeom prst="rect">
            <a:avLst/>
          </a:prstGeom>
        </p:spPr>
      </p:pic>
      <p:sp>
        <p:nvSpPr>
          <p:cNvPr id="31" name="Rectangular Callout 30"/>
          <p:cNvSpPr/>
          <p:nvPr/>
        </p:nvSpPr>
        <p:spPr>
          <a:xfrm>
            <a:off x="70912" y="3496519"/>
            <a:ext cx="3158849" cy="2778735"/>
          </a:xfrm>
          <a:prstGeom prst="wedgeRectCallout">
            <a:avLst>
              <a:gd name="adj1" fmla="val 84640"/>
              <a:gd name="adj2" fmla="val -62918"/>
            </a:avLst>
          </a:prstGeom>
          <a:solidFill>
            <a:schemeClr val="accent3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/>
          </a:p>
        </p:txBody>
      </p:sp>
      <p:pic>
        <p:nvPicPr>
          <p:cNvPr id="19" name="Picture 18"/>
          <p:cNvPicPr>
            <a:picLocks noChangeAspect="1"/>
          </p:cNvPicPr>
          <p:nvPr/>
        </p:nvPicPr>
        <p:blipFill rotWithShape="1">
          <a:blip r:embed="rId6"/>
          <a:srcRect l="13070" t="9838" r="37815" b="13596"/>
          <a:stretch/>
        </p:blipFill>
        <p:spPr>
          <a:xfrm>
            <a:off x="164514" y="3580856"/>
            <a:ext cx="2917578" cy="26100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3115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1/7 Initialization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pPr marL="0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58</a:t>
            </a:fld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3166" t="9820" r="11583" b="13290"/>
          <a:stretch/>
        </p:blipFill>
        <p:spPr>
          <a:xfrm>
            <a:off x="530352" y="1193483"/>
            <a:ext cx="7680960" cy="45037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52453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Airspace restrictions (2.3)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</a:t>
            </a:fld>
            <a:endParaRPr 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740077" y="1428374"/>
            <a:ext cx="7588146" cy="4346608"/>
            <a:chOff x="514350" y="2036730"/>
            <a:chExt cx="7588146" cy="4346608"/>
          </a:xfrm>
        </p:grpSpPr>
        <p:pic>
          <p:nvPicPr>
            <p:cNvPr id="6" name="Picture 5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14350" y="2036730"/>
              <a:ext cx="7588146" cy="4346608"/>
            </a:xfrm>
            <a:prstGeom prst="rect">
              <a:avLst/>
            </a:prstGeom>
          </p:spPr>
        </p:pic>
        <p:sp>
          <p:nvSpPr>
            <p:cNvPr id="7" name="Right Arrow 5"/>
            <p:cNvSpPr/>
            <p:nvPr/>
          </p:nvSpPr>
          <p:spPr>
            <a:xfrm rot="1896633">
              <a:off x="728132" y="2413000"/>
              <a:ext cx="1286933" cy="484632"/>
            </a:xfrm>
            <a:prstGeom prst="rightArrow">
              <a:avLst/>
            </a:prstGeom>
            <a:solidFill>
              <a:srgbClr val="7F7F7F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Airport</a:t>
              </a:r>
            </a:p>
          </p:txBody>
        </p:sp>
        <p:sp>
          <p:nvSpPr>
            <p:cNvPr id="8" name="Right Arrow 6"/>
            <p:cNvSpPr/>
            <p:nvPr/>
          </p:nvSpPr>
          <p:spPr>
            <a:xfrm rot="18457983">
              <a:off x="-22784" y="4118488"/>
              <a:ext cx="1667695" cy="484632"/>
            </a:xfrm>
            <a:prstGeom prst="rightArrow">
              <a:avLst/>
            </a:prstGeom>
            <a:solidFill>
              <a:srgbClr val="7030A0"/>
            </a:solidFill>
            <a:ln/>
          </p:spPr>
          <p:style>
            <a:lnRef idx="0">
              <a:schemeClr val="accent2"/>
            </a:lnRef>
            <a:fillRef idx="3">
              <a:schemeClr val="accent2"/>
            </a:fillRef>
            <a:effectRef idx="3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Control zone</a:t>
              </a:r>
            </a:p>
          </p:txBody>
        </p:sp>
        <p:sp>
          <p:nvSpPr>
            <p:cNvPr id="9" name="Right Arrow 7"/>
            <p:cNvSpPr/>
            <p:nvPr/>
          </p:nvSpPr>
          <p:spPr>
            <a:xfrm rot="21181533">
              <a:off x="594215" y="5779317"/>
              <a:ext cx="1974100" cy="484632"/>
            </a:xfrm>
            <a:prstGeom prst="rightArrow">
              <a:avLst/>
            </a:prstGeom>
            <a:solidFill>
              <a:schemeClr val="accent2"/>
            </a:solidFill>
            <a:ln/>
          </p:spPr>
          <p:style>
            <a:lnRef idx="0">
              <a:schemeClr val="accent4"/>
            </a:lnRef>
            <a:fillRef idx="3">
              <a:schemeClr val="accent4"/>
            </a:fillRef>
            <a:effectRef idx="3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Temporary area</a:t>
              </a:r>
            </a:p>
          </p:txBody>
        </p:sp>
      </p:grpSp>
      <p:sp>
        <p:nvSpPr>
          <p:cNvPr id="10" name="TextBox 9"/>
          <p:cNvSpPr txBox="1"/>
          <p:nvPr/>
        </p:nvSpPr>
        <p:spPr>
          <a:xfrm>
            <a:off x="303294" y="6199725"/>
            <a:ext cx="5025735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00" dirty="0">
                <a:solidFill>
                  <a:schemeClr val="bg2"/>
                </a:solidFill>
              </a:rPr>
              <a:t>*Example of air traffic constraints is taken from Czech national air traffic control portal (http://aisview.rlp.cz/)</a:t>
            </a:r>
          </a:p>
        </p:txBody>
      </p:sp>
    </p:spTree>
    <p:extLst>
      <p:ext uri="{BB962C8B-B14F-4D97-AF65-F5344CB8AC3E}">
        <p14:creationId xmlns:p14="http://schemas.microsoft.com/office/powerpoint/2010/main" val="1066972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2/7 Threat (obstacle) assessment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59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2576" t="10215" r="11761" b="13274"/>
          <a:stretch/>
        </p:blipFill>
        <p:spPr>
          <a:xfrm>
            <a:off x="532340" y="1193482"/>
            <a:ext cx="7678972" cy="4456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9880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3/7 Unknown state of the cells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60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071" t="9805" r="11987" b="13265"/>
          <a:stretch/>
        </p:blipFill>
        <p:spPr>
          <a:xfrm>
            <a:off x="532340" y="1193483"/>
            <a:ext cx="7678972" cy="4523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86342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4/7 Reach set approx. projection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08" t="10016" r="11869" b="13474"/>
          <a:stretch/>
        </p:blipFill>
        <p:spPr>
          <a:xfrm>
            <a:off x="530352" y="1193482"/>
            <a:ext cx="7680960" cy="4507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2068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6/7 Reachable/Unreachable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852" b="13274"/>
          <a:stretch/>
        </p:blipFill>
        <p:spPr>
          <a:xfrm>
            <a:off x="530352" y="1193482"/>
            <a:ext cx="7680960" cy="4512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2717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Avoidance run (6.5.1)</a:t>
            </a:r>
            <a:br>
              <a:rPr lang="en-US" dirty="0"/>
            </a:br>
            <a:r>
              <a:rPr lang="en-US" dirty="0"/>
              <a:t>	Step 7/7 Trajectory selection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63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206" t="10006" r="11611" b="13484"/>
          <a:stretch/>
        </p:blipFill>
        <p:spPr>
          <a:xfrm>
            <a:off x="532340" y="1193482"/>
            <a:ext cx="8046720" cy="46992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02620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control run (6.5.2)</a:t>
            </a:r>
            <a:br>
              <a:rPr lang="en-US" dirty="0"/>
            </a:br>
            <a:r>
              <a:rPr lang="en-US" dirty="0"/>
              <a:t>	Multiple avoidance run joined together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64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l="13311" t="10226" r="12108" b="13683"/>
          <a:stretch/>
        </p:blipFill>
        <p:spPr>
          <a:xfrm>
            <a:off x="530352" y="1193483"/>
            <a:ext cx="7680960" cy="4497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29630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Rectangle 32"/>
          <p:cNvSpPr/>
          <p:nvPr/>
        </p:nvSpPr>
        <p:spPr>
          <a:xfrm>
            <a:off x="3367454" y="2218073"/>
            <a:ext cx="4843858" cy="1754326"/>
          </a:xfrm>
          <a:prstGeom prst="rect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UAS 1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UAS Traffic Management Concept</a:t>
            </a:r>
          </a:p>
        </p:txBody>
      </p:sp>
      <p:sp>
        <p:nvSpPr>
          <p:cNvPr id="35" name="Rectangle 34"/>
          <p:cNvSpPr/>
          <p:nvPr/>
        </p:nvSpPr>
        <p:spPr>
          <a:xfrm>
            <a:off x="3351969" y="4488182"/>
            <a:ext cx="4859343" cy="2031325"/>
          </a:xfrm>
          <a:prstGeom prst="rect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UAS 2 </a:t>
            </a: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i="1" u="sng" dirty="0"/>
              <a:t>Each vehicle is calculating Collision Cases</a:t>
            </a:r>
            <a:r>
              <a:rPr lang="en-US" dirty="0"/>
              <a:t>  to nearby vehicles, </a:t>
            </a:r>
          </a:p>
          <a:p>
            <a:r>
              <a:rPr lang="en-US" i="1" u="sng" dirty="0"/>
              <a:t>UTM is also calculating Collision Cases</a:t>
            </a:r>
            <a:r>
              <a:rPr lang="en-US" dirty="0"/>
              <a:t> to cluster vehicles,</a:t>
            </a:r>
          </a:p>
          <a:p>
            <a:r>
              <a:rPr lang="en-US" dirty="0"/>
              <a:t>UTM issues </a:t>
            </a:r>
            <a:r>
              <a:rPr lang="en-US" b="1" i="1" u="sng" dirty="0"/>
              <a:t>Resolution advisories</a:t>
            </a:r>
            <a:r>
              <a:rPr lang="en-US" dirty="0"/>
              <a:t> or separation rules to prevent collision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65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6324189" y="5405759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3542098" y="541210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6324189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3542098" y="2353188"/>
            <a:ext cx="1812022" cy="914400"/>
          </a:xfrm>
          <a:prstGeom prst="roundRect">
            <a:avLst/>
          </a:prstGeom>
          <a:ln/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pic>
        <p:nvPicPr>
          <p:cNvPr id="34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337087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ounded Rectangle 9"/>
          <p:cNvSpPr/>
          <p:nvPr/>
        </p:nvSpPr>
        <p:spPr>
          <a:xfrm>
            <a:off x="724622" y="3855869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1" name="Straight Arrow Connector 10"/>
          <p:cNvCxnSpPr>
            <a:cxnSpLocks/>
            <a:stCxn id="9" idx="0"/>
            <a:endCxn id="8" idx="1"/>
          </p:cNvCxnSpPr>
          <p:nvPr/>
        </p:nvCxnSpPr>
        <p:spPr>
          <a:xfrm rot="5400000" flipH="1" flipV="1">
            <a:off x="2063625" y="2377397"/>
            <a:ext cx="1045481" cy="1911465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3" name="Straight Arrow Connector 10"/>
          <p:cNvCxnSpPr>
            <a:cxnSpLocks/>
            <a:stCxn id="9" idx="2"/>
            <a:endCxn id="6" idx="1"/>
          </p:cNvCxnSpPr>
          <p:nvPr/>
        </p:nvCxnSpPr>
        <p:spPr>
          <a:xfrm rot="16200000" flipH="1">
            <a:off x="2036846" y="4364055"/>
            <a:ext cx="1099039" cy="1911465"/>
          </a:xfrm>
          <a:prstGeom prst="bent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10"/>
          <p:cNvCxnSpPr>
            <a:cxnSpLocks/>
            <a:stCxn id="8" idx="3"/>
            <a:endCxn id="7" idx="1"/>
          </p:cNvCxnSpPr>
          <p:nvPr/>
        </p:nvCxnSpPr>
        <p:spPr>
          <a:xfrm>
            <a:off x="5354120" y="2810388"/>
            <a:ext cx="970069" cy="0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24" name="Straight Arrow Connector 10"/>
          <p:cNvCxnSpPr>
            <a:cxnSpLocks/>
            <a:stCxn id="6" idx="3"/>
            <a:endCxn id="5" idx="1"/>
          </p:cNvCxnSpPr>
          <p:nvPr/>
        </p:nvCxnSpPr>
        <p:spPr>
          <a:xfrm flipV="1">
            <a:off x="5354120" y="5862959"/>
            <a:ext cx="970069" cy="6349"/>
          </a:xfrm>
          <a:prstGeom prst="straightConnector1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10"/>
          <p:cNvCxnSpPr>
            <a:cxnSpLocks/>
            <a:stCxn id="8" idx="2"/>
            <a:endCxn id="9" idx="3"/>
          </p:cNvCxnSpPr>
          <p:nvPr/>
        </p:nvCxnSpPr>
        <p:spPr>
          <a:xfrm rot="5400000">
            <a:off x="2969637" y="2834596"/>
            <a:ext cx="1045481" cy="1911465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0" name="Straight Arrow Connector 10"/>
          <p:cNvCxnSpPr>
            <a:cxnSpLocks/>
            <a:stCxn id="6" idx="0"/>
            <a:endCxn id="9" idx="3"/>
          </p:cNvCxnSpPr>
          <p:nvPr/>
        </p:nvCxnSpPr>
        <p:spPr>
          <a:xfrm rot="16200000" flipV="1">
            <a:off x="2942858" y="3906856"/>
            <a:ext cx="1099039" cy="1911465"/>
          </a:xfrm>
          <a:prstGeom prst="curvedConnector2">
            <a:avLst/>
          </a:prstGeom>
          <a:ln w="38100" cmpd="sng">
            <a:solidFill>
              <a:srgbClr val="00B050"/>
            </a:solidFill>
            <a:tailEnd type="triangle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6602887" y="4770269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7" name="Scroll: Horizontal 36"/>
          <p:cNvSpPr/>
          <p:nvPr/>
        </p:nvSpPr>
        <p:spPr>
          <a:xfrm>
            <a:off x="2594359" y="3316341"/>
            <a:ext cx="2323471" cy="490776"/>
          </a:xfrm>
          <a:prstGeom prst="horizontalScroll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Position notification</a:t>
            </a:r>
          </a:p>
        </p:txBody>
      </p:sp>
      <p:sp>
        <p:nvSpPr>
          <p:cNvPr id="38" name="Scroll: Horizontal 37"/>
          <p:cNvSpPr/>
          <p:nvPr/>
        </p:nvSpPr>
        <p:spPr>
          <a:xfrm>
            <a:off x="2594359" y="4862669"/>
            <a:ext cx="2323471" cy="490776"/>
          </a:xfrm>
          <a:prstGeom prst="horizontalScroll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Position notification</a:t>
            </a:r>
          </a:p>
        </p:txBody>
      </p:sp>
      <p:sp>
        <p:nvSpPr>
          <p:cNvPr id="39" name="Scroll: Vertical 38"/>
          <p:cNvSpPr/>
          <p:nvPr/>
        </p:nvSpPr>
        <p:spPr>
          <a:xfrm>
            <a:off x="236735" y="2975828"/>
            <a:ext cx="1345134" cy="790099"/>
          </a:xfrm>
          <a:prstGeom prst="verticalScroll">
            <a:avLst/>
          </a:prstGeom>
          <a:ln w="12700">
            <a:solidFill>
              <a:srgbClr val="00206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2060"/>
                </a:solidFill>
              </a:rPr>
              <a:t>Collision Case</a:t>
            </a:r>
          </a:p>
        </p:txBody>
      </p:sp>
      <p:sp>
        <p:nvSpPr>
          <p:cNvPr id="40" name="Arrow: Pentagon 39"/>
          <p:cNvSpPr/>
          <p:nvPr/>
        </p:nvSpPr>
        <p:spPr>
          <a:xfrm>
            <a:off x="1199121" y="2326140"/>
            <a:ext cx="1503770" cy="369332"/>
          </a:xfrm>
          <a:prstGeom prst="homePlate">
            <a:avLst/>
          </a:prstGeom>
          <a:ln w="12700"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Resolution</a:t>
            </a:r>
          </a:p>
        </p:txBody>
      </p:sp>
      <p:sp>
        <p:nvSpPr>
          <p:cNvPr id="41" name="Arrow: Pentagon 40"/>
          <p:cNvSpPr/>
          <p:nvPr/>
        </p:nvSpPr>
        <p:spPr>
          <a:xfrm>
            <a:off x="1199121" y="5936942"/>
            <a:ext cx="1503770" cy="369332"/>
          </a:xfrm>
          <a:prstGeom prst="homePlate">
            <a:avLst/>
          </a:prstGeom>
          <a:ln w="12700">
            <a:solidFill>
              <a:srgbClr val="00B05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Resolution</a:t>
            </a:r>
          </a:p>
        </p:txBody>
      </p:sp>
    </p:spTree>
    <p:extLst>
      <p:ext uri="{BB962C8B-B14F-4D97-AF65-F5344CB8AC3E}">
        <p14:creationId xmlns:p14="http://schemas.microsoft.com/office/powerpoint/2010/main" val="11348510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Rule engine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66</a:t>
            </a:fld>
            <a:endParaRPr lang="en-US" dirty="0"/>
          </a:p>
        </p:txBody>
      </p:sp>
      <p:sp>
        <p:nvSpPr>
          <p:cNvPr id="5" name="Rounded Rectangle 9"/>
          <p:cNvSpPr/>
          <p:nvPr/>
        </p:nvSpPr>
        <p:spPr>
          <a:xfrm>
            <a:off x="3464821" y="2003817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</a:t>
            </a:r>
          </a:p>
        </p:txBody>
      </p:sp>
      <p:sp>
        <p:nvSpPr>
          <p:cNvPr id="6" name="Rounded Rectangle 9"/>
          <p:cNvSpPr/>
          <p:nvPr/>
        </p:nvSpPr>
        <p:spPr>
          <a:xfrm>
            <a:off x="6767038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Decision point</a:t>
            </a:r>
          </a:p>
          <a:p>
            <a:pPr algn="ctr"/>
            <a:r>
              <a:rPr lang="en-US" dirty="0"/>
              <a:t>(Join point)</a:t>
            </a:r>
          </a:p>
        </p:txBody>
      </p:sp>
      <p:sp>
        <p:nvSpPr>
          <p:cNvPr id="7" name="Rounded Rectangle 9"/>
          <p:cNvSpPr/>
          <p:nvPr/>
        </p:nvSpPr>
        <p:spPr>
          <a:xfrm>
            <a:off x="530352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Context</a:t>
            </a:r>
          </a:p>
        </p:txBody>
      </p:sp>
      <p:sp>
        <p:nvSpPr>
          <p:cNvPr id="8" name="Rounded Rectangle 9"/>
          <p:cNvSpPr/>
          <p:nvPr/>
        </p:nvSpPr>
        <p:spPr>
          <a:xfrm>
            <a:off x="530352" y="402087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Parser</a:t>
            </a:r>
          </a:p>
        </p:txBody>
      </p:sp>
      <p:sp>
        <p:nvSpPr>
          <p:cNvPr id="9" name="Rounded Rectangle 9"/>
          <p:cNvSpPr/>
          <p:nvPr/>
        </p:nvSpPr>
        <p:spPr>
          <a:xfrm>
            <a:off x="3462833" y="5914193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Condition</a:t>
            </a:r>
          </a:p>
        </p:txBody>
      </p:sp>
      <p:sp>
        <p:nvSpPr>
          <p:cNvPr id="10" name="Rounded Rectangle 9"/>
          <p:cNvSpPr/>
          <p:nvPr/>
        </p:nvSpPr>
        <p:spPr>
          <a:xfrm>
            <a:off x="6767038" y="4025017"/>
            <a:ext cx="1812022" cy="340108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Application</a:t>
            </a:r>
          </a:p>
        </p:txBody>
      </p:sp>
      <p:cxnSp>
        <p:nvCxnSpPr>
          <p:cNvPr id="11" name="Straight Arrow Connector 9"/>
          <p:cNvCxnSpPr>
            <a:cxnSpLocks/>
            <a:stCxn id="8" idx="3"/>
            <a:endCxn id="9" idx="1"/>
          </p:cNvCxnSpPr>
          <p:nvPr/>
        </p:nvCxnSpPr>
        <p:spPr>
          <a:xfrm>
            <a:off x="2342374" y="4190931"/>
            <a:ext cx="1120459" cy="189331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4" name="Straight Arrow Connector 9"/>
          <p:cNvCxnSpPr>
            <a:cxnSpLocks/>
            <a:stCxn id="9" idx="3"/>
            <a:endCxn id="10" idx="1"/>
          </p:cNvCxnSpPr>
          <p:nvPr/>
        </p:nvCxnSpPr>
        <p:spPr>
          <a:xfrm flipV="1">
            <a:off x="5274855" y="4195071"/>
            <a:ext cx="1492183" cy="1889176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20" name="Rounded Rectangle 9"/>
          <p:cNvSpPr/>
          <p:nvPr/>
        </p:nvSpPr>
        <p:spPr>
          <a:xfrm>
            <a:off x="532340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Mission Control</a:t>
            </a:r>
          </a:p>
        </p:txBody>
      </p:sp>
      <p:sp>
        <p:nvSpPr>
          <p:cNvPr id="21" name="Rounded Rectangle 9"/>
          <p:cNvSpPr/>
          <p:nvPr/>
        </p:nvSpPr>
        <p:spPr>
          <a:xfrm>
            <a:off x="6767038" y="1990368"/>
            <a:ext cx="1812022" cy="914400"/>
          </a:xfrm>
          <a:prstGeom prst="roundRect">
            <a:avLst/>
          </a:prstGeom>
          <a:solidFill>
            <a:srgbClr val="00B05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Navigation Grid</a:t>
            </a:r>
          </a:p>
        </p:txBody>
      </p:sp>
      <p:sp>
        <p:nvSpPr>
          <p:cNvPr id="22" name="Rounded Rectangle 9"/>
          <p:cNvSpPr/>
          <p:nvPr/>
        </p:nvSpPr>
        <p:spPr>
          <a:xfrm>
            <a:off x="3464821" y="861471"/>
            <a:ext cx="1812022" cy="914400"/>
          </a:xfrm>
          <a:prstGeom prst="roundRect">
            <a:avLst/>
          </a:prstGeom>
          <a:solidFill>
            <a:srgbClr val="EB2819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Rule Engine</a:t>
            </a:r>
          </a:p>
        </p:txBody>
      </p:sp>
      <p:cxnSp>
        <p:nvCxnSpPr>
          <p:cNvPr id="23" name="Straight Arrow Connector 9"/>
          <p:cNvCxnSpPr>
            <a:cxnSpLocks/>
            <a:endCxn id="5" idx="1"/>
          </p:cNvCxnSpPr>
          <p:nvPr/>
        </p:nvCxnSpPr>
        <p:spPr>
          <a:xfrm>
            <a:off x="2309812" y="1372821"/>
            <a:ext cx="1155009" cy="1088196"/>
          </a:xfrm>
          <a:prstGeom prst="curvedConnector3">
            <a:avLst/>
          </a:prstGeom>
          <a:ln w="57150">
            <a:solidFill>
              <a:srgbClr val="E71D1D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9"/>
          <p:cNvCxnSpPr>
            <a:cxnSpLocks/>
            <a:stCxn id="6" idx="1"/>
            <a:endCxn id="5" idx="3"/>
          </p:cNvCxnSpPr>
          <p:nvPr/>
        </p:nvCxnSpPr>
        <p:spPr>
          <a:xfrm rot="10800000" flipV="1">
            <a:off x="5276844" y="1318671"/>
            <a:ext cx="1490195" cy="1142346"/>
          </a:xfrm>
          <a:prstGeom prst="curvedConnector3">
            <a:avLst>
              <a:gd name="adj1" fmla="val 50000"/>
            </a:avLst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8" name="Straight Arrow Connector 9"/>
          <p:cNvCxnSpPr>
            <a:cxnSpLocks/>
            <a:stCxn id="22" idx="2"/>
            <a:endCxn id="5" idx="0"/>
          </p:cNvCxnSpPr>
          <p:nvPr/>
        </p:nvCxnSpPr>
        <p:spPr>
          <a:xfrm>
            <a:off x="4370832" y="1775871"/>
            <a:ext cx="0" cy="227946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1" name="Straight Arrow Connector 9"/>
          <p:cNvCxnSpPr>
            <a:cxnSpLocks/>
            <a:stCxn id="21" idx="0"/>
            <a:endCxn id="6" idx="2"/>
          </p:cNvCxnSpPr>
          <p:nvPr/>
        </p:nvCxnSpPr>
        <p:spPr>
          <a:xfrm flipV="1">
            <a:off x="7673049" y="1775871"/>
            <a:ext cx="0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4" name="Straight Arrow Connector 9"/>
          <p:cNvCxnSpPr>
            <a:cxnSpLocks/>
            <a:stCxn id="20" idx="0"/>
            <a:endCxn id="7" idx="2"/>
          </p:cNvCxnSpPr>
          <p:nvPr/>
        </p:nvCxnSpPr>
        <p:spPr>
          <a:xfrm flipH="1" flipV="1">
            <a:off x="1436363" y="1775871"/>
            <a:ext cx="1988" cy="214497"/>
          </a:xfrm>
          <a:prstGeom prst="straightConnector1">
            <a:avLst/>
          </a:prstGeom>
          <a:ln w="57150">
            <a:solidFill>
              <a:srgbClr val="00B050"/>
            </a:solidFill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42" name="Straight Arrow Connector 9"/>
          <p:cNvCxnSpPr>
            <a:cxnSpLocks/>
            <a:stCxn id="5" idx="2"/>
            <a:endCxn id="8" idx="0"/>
          </p:cNvCxnSpPr>
          <p:nvPr/>
        </p:nvCxnSpPr>
        <p:spPr>
          <a:xfrm rot="5400000">
            <a:off x="2352268" y="2002313"/>
            <a:ext cx="1102660" cy="2934469"/>
          </a:xfrm>
          <a:prstGeom prst="curvedConnector3">
            <a:avLst/>
          </a:prstGeom>
          <a:ln w="5715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sp>
        <p:nvSpPr>
          <p:cNvPr id="46" name="Rectangle 45"/>
          <p:cNvSpPr/>
          <p:nvPr/>
        </p:nvSpPr>
        <p:spPr>
          <a:xfrm>
            <a:off x="530352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Parse context: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Position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47" name="Rectangle 46"/>
          <p:cNvSpPr/>
          <p:nvPr/>
        </p:nvSpPr>
        <p:spPr>
          <a:xfrm>
            <a:off x="3462833" y="4020878"/>
            <a:ext cx="1779460" cy="175432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Check condition: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Intruder Velocity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4" name="Rectangle 53"/>
          <p:cNvSpPr/>
          <p:nvPr/>
        </p:nvSpPr>
        <p:spPr>
          <a:xfrm>
            <a:off x="6767038" y="4436865"/>
            <a:ext cx="1779460" cy="147732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chemeClr val="accent3">
                    <a:lumMod val="75000"/>
                  </a:schemeClr>
                </a:solidFill>
              </a:rPr>
              <a:t>Take action: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  <a:p>
            <a:pPr algn="ctr"/>
            <a:r>
              <a:rPr lang="en-US" dirty="0">
                <a:solidFill>
                  <a:schemeClr val="accent3">
                    <a:lumMod val="75000"/>
                  </a:schemeClr>
                </a:solidFill>
              </a:rPr>
              <a:t>Slow down</a:t>
            </a:r>
          </a:p>
          <a:p>
            <a:pPr algn="ctr"/>
            <a:endParaRPr lang="en-US" dirty="0">
              <a:solidFill>
                <a:schemeClr val="accent3">
                  <a:lumMod val="75000"/>
                </a:schemeClr>
              </a:solidFill>
            </a:endParaRPr>
          </a:p>
        </p:txBody>
      </p:sp>
      <p:sp>
        <p:nvSpPr>
          <p:cNvPr id="55" name="Rectangle 54"/>
          <p:cNvSpPr/>
          <p:nvPr/>
        </p:nvSpPr>
        <p:spPr>
          <a:xfrm>
            <a:off x="6767038" y="3019651"/>
            <a:ext cx="1779460" cy="646331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Velocity Recalculation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6" name="Rectangle 55"/>
          <p:cNvSpPr/>
          <p:nvPr/>
        </p:nvSpPr>
        <p:spPr>
          <a:xfrm>
            <a:off x="530352" y="3019651"/>
            <a:ext cx="1779460" cy="369332"/>
          </a:xfrm>
          <a:prstGeom prst="rect">
            <a:avLst/>
          </a:prstGeom>
          <a:ln>
            <a:solidFill>
              <a:srgbClr val="00B050"/>
            </a:solidFill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b="1" dirty="0">
                <a:solidFill>
                  <a:srgbClr val="00B050"/>
                </a:solidFill>
              </a:rPr>
              <a:t>My mission</a:t>
            </a:r>
            <a:endParaRPr lang="en-US" dirty="0">
              <a:solidFill>
                <a:srgbClr val="00B050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2426544" y="730056"/>
            <a:ext cx="979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Gather </a:t>
            </a:r>
          </a:p>
          <a:p>
            <a:r>
              <a:rPr lang="en-US" dirty="0">
                <a:solidFill>
                  <a:schemeClr val="tx2"/>
                </a:solidFill>
              </a:rPr>
              <a:t>Context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5419535" y="749563"/>
            <a:ext cx="9284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tx2"/>
                </a:solidFill>
              </a:rPr>
              <a:t>Invoke </a:t>
            </a:r>
          </a:p>
          <a:p>
            <a:r>
              <a:rPr lang="en-US" dirty="0">
                <a:solidFill>
                  <a:schemeClr val="tx2"/>
                </a:solidFill>
              </a:rPr>
              <a:t>Engine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229833" y="3475898"/>
            <a:ext cx="23391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>
                    <a:lumMod val="50000"/>
                  </a:schemeClr>
                </a:solidFill>
              </a:rPr>
              <a:t>Invoke Rule Instance</a:t>
            </a:r>
          </a:p>
        </p:txBody>
      </p:sp>
    </p:spTree>
    <p:extLst>
      <p:ext uri="{BB962C8B-B14F-4D97-AF65-F5344CB8AC3E}">
        <p14:creationId xmlns:p14="http://schemas.microsoft.com/office/powerpoint/2010/main" val="979136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Test plan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506989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 plan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2"/>
          <a:stretch>
            <a:fillRect/>
          </a:stretch>
        </p:blipFill>
        <p:spPr>
          <a:xfrm>
            <a:off x="903688" y="856420"/>
            <a:ext cx="6934287" cy="556473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632099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UAS Traffic Management (UTM) (2.5)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r>
              <a:rPr lang="en-US" dirty="0"/>
              <a:t>a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6</a:t>
            </a:fld>
            <a:endParaRPr lang="en-US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4"/>
            <a:ext cx="2459924" cy="4846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711" y="1193484"/>
            <a:ext cx="2479978" cy="4846319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12993" y="1193482"/>
            <a:ext cx="2466067" cy="4806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27291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Maze Solver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Storm Avoidance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64595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(7.3.3)</a:t>
            </a:r>
            <a:br>
              <a:rPr lang="en-US" dirty="0"/>
            </a:br>
            <a:r>
              <a:rPr lang="en-US" dirty="0"/>
              <a:t>	Maze</a:t>
            </a:r>
          </a:p>
        </p:txBody>
      </p:sp>
      <p:pic>
        <p:nvPicPr>
          <p:cNvPr id="5" name="maz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0096" r="10200"/>
          <a:stretch/>
        </p:blipFill>
        <p:spPr>
          <a:xfrm>
            <a:off x="530352" y="1222131"/>
            <a:ext cx="7986661" cy="5635869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6643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1819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(7.3.4):</a:t>
            </a:r>
            <a:br>
              <a:rPr lang="en-US" dirty="0"/>
            </a:br>
            <a:r>
              <a:rPr lang="en-US" dirty="0"/>
              <a:t>	Storm</a:t>
            </a:r>
          </a:p>
        </p:txBody>
      </p:sp>
      <p:pic>
        <p:nvPicPr>
          <p:cNvPr id="5" name="storm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9742" b="9565"/>
          <a:stretch/>
        </p:blipFill>
        <p:spPr>
          <a:xfrm>
            <a:off x="0" y="1732085"/>
            <a:ext cx="9144000" cy="4149970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0652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56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Rules of the Air Simulations: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Converging Maneuver</a:t>
            </a:r>
            <a:br>
              <a:rPr lang="en-US" dirty="0"/>
            </a:br>
            <a:br>
              <a:rPr lang="en-US" dirty="0"/>
            </a:br>
            <a:r>
              <a:rPr lang="en-US" dirty="0"/>
              <a:t>Head On Approach</a:t>
            </a:r>
            <a:br>
              <a:rPr lang="en-US" dirty="0"/>
            </a:br>
            <a:br>
              <a:rPr lang="en-US" dirty="0"/>
            </a:br>
            <a:r>
              <a:rPr lang="en-US" dirty="0"/>
              <a:t>Overtake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55898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73</a:t>
            </a:fld>
            <a:endParaRPr lang="en-US" dirty="0"/>
          </a:p>
        </p:txBody>
      </p:sp>
      <p:sp>
        <p:nvSpPr>
          <p:cNvPr id="5" name="Pie 15"/>
          <p:cNvSpPr/>
          <p:nvPr/>
        </p:nvSpPr>
        <p:spPr>
          <a:xfrm>
            <a:off x="959955" y="92522"/>
            <a:ext cx="3014039" cy="3014039"/>
          </a:xfrm>
          <a:prstGeom prst="pie">
            <a:avLst>
              <a:gd name="adj1" fmla="val 0"/>
              <a:gd name="adj2" fmla="val 5375887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7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9" name="Straight Connector 8"/>
          <p:cNvCxnSpPr>
            <a:endCxn id="6" idx="0"/>
          </p:cNvCxnSpPr>
          <p:nvPr/>
        </p:nvCxnSpPr>
        <p:spPr>
          <a:xfrm>
            <a:off x="2466975" y="1009650"/>
            <a:ext cx="0" cy="4342083"/>
          </a:xfrm>
          <a:prstGeom prst="line">
            <a:avLst/>
          </a:pr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70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655065" y="2099215"/>
                <a:ext cx="962251" cy="276999"/>
              </a:xfrm>
              <a:prstGeom prst="rect">
                <a:avLst/>
              </a:prstGeom>
              <a:blipFill>
                <a:blip r:embed="rId4"/>
                <a:stretch>
                  <a:fillRect l="-637" b="-130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5200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74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19300" y="5351733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6962775" y="1132158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Connector 6"/>
          <p:cNvCxnSpPr>
            <a:stCxn id="6" idx="0"/>
          </p:cNvCxnSpPr>
          <p:nvPr/>
        </p:nvCxnSpPr>
        <p:spPr>
          <a:xfrm flipH="1">
            <a:off x="228600" y="1599542"/>
            <a:ext cx="6714466" cy="658"/>
          </a:xfrm>
          <a:prstGeom prst="line">
            <a:avLst/>
          </a:prstGeom>
          <a:ln>
            <a:solidFill>
              <a:schemeClr val="tx2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8" name="Oval 7"/>
          <p:cNvSpPr/>
          <p:nvPr/>
        </p:nvSpPr>
        <p:spPr>
          <a:xfrm>
            <a:off x="2343150" y="147637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7"/>
          <p:cNvSpPr/>
          <p:nvPr/>
        </p:nvSpPr>
        <p:spPr>
          <a:xfrm>
            <a:off x="2470150" y="2489200"/>
            <a:ext cx="5334000" cy="2870200"/>
          </a:xfrm>
          <a:custGeom>
            <a:avLst/>
            <a:gdLst>
              <a:gd name="connsiteX0" fmla="*/ 0 w 5334000"/>
              <a:gd name="connsiteY0" fmla="*/ 2870200 h 2870200"/>
              <a:gd name="connsiteX1" fmla="*/ 1327150 w 5334000"/>
              <a:gd name="connsiteY1" fmla="*/ 457200 h 2870200"/>
              <a:gd name="connsiteX2" fmla="*/ 5334000 w 5334000"/>
              <a:gd name="connsiteY2" fmla="*/ 0 h 28702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5334000" h="2870200">
                <a:moveTo>
                  <a:pt x="0" y="2870200"/>
                </a:moveTo>
                <a:cubicBezTo>
                  <a:pt x="219075" y="1902883"/>
                  <a:pt x="438150" y="935567"/>
                  <a:pt x="1327150" y="457200"/>
                </a:cubicBezTo>
                <a:cubicBezTo>
                  <a:pt x="2216150" y="-21167"/>
                  <a:pt x="4552950" y="164042"/>
                  <a:pt x="5334000" y="0"/>
                </a:cubicBezTo>
              </a:path>
            </a:pathLst>
          </a:custGeom>
          <a:ln>
            <a:prstDash val="dash"/>
          </a:ln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16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Turn right and stay away from approaching aircraft</a:t>
            </a:r>
          </a:p>
        </p:txBody>
      </p:sp>
    </p:spTree>
    <p:extLst>
      <p:ext uri="{BB962C8B-B14F-4D97-AF65-F5344CB8AC3E}">
        <p14:creationId xmlns:p14="http://schemas.microsoft.com/office/powerpoint/2010/main" val="2074961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Converging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75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H="1" flipV="1">
            <a:off x="755650" y="1615245"/>
            <a:ext cx="6127750" cy="1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6" name="Freeform 2"/>
          <p:cNvSpPr/>
          <p:nvPr/>
        </p:nvSpPr>
        <p:spPr>
          <a:xfrm>
            <a:off x="2457450" y="2743200"/>
            <a:ext cx="1968500" cy="2628900"/>
          </a:xfrm>
          <a:custGeom>
            <a:avLst/>
            <a:gdLst>
              <a:gd name="connsiteX0" fmla="*/ 0 w 1968500"/>
              <a:gd name="connsiteY0" fmla="*/ 2628900 h 2628900"/>
              <a:gd name="connsiteX1" fmla="*/ 361950 w 1968500"/>
              <a:gd name="connsiteY1" fmla="*/ 1346200 h 2628900"/>
              <a:gd name="connsiteX2" fmla="*/ 1066800 w 1968500"/>
              <a:gd name="connsiteY2" fmla="*/ 381000 h 2628900"/>
              <a:gd name="connsiteX3" fmla="*/ 1968500 w 1968500"/>
              <a:gd name="connsiteY3" fmla="*/ 0 h 26289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968500" h="2628900">
                <a:moveTo>
                  <a:pt x="0" y="2628900"/>
                </a:moveTo>
                <a:cubicBezTo>
                  <a:pt x="92075" y="2174875"/>
                  <a:pt x="184150" y="1720850"/>
                  <a:pt x="361950" y="1346200"/>
                </a:cubicBezTo>
                <a:cubicBezTo>
                  <a:pt x="539750" y="971550"/>
                  <a:pt x="799042" y="605367"/>
                  <a:pt x="1066800" y="381000"/>
                </a:cubicBezTo>
                <a:cubicBezTo>
                  <a:pt x="1334558" y="156633"/>
                  <a:pt x="1893358" y="29633"/>
                  <a:pt x="1968500" y="0"/>
                </a:cubicBezTo>
              </a:path>
            </a:pathLst>
          </a:custGeom>
          <a:ln/>
        </p:spPr>
        <p:style>
          <a:lnRef idx="2">
            <a:schemeClr val="accent3"/>
          </a:lnRef>
          <a:fillRef idx="0">
            <a:schemeClr val="accent3"/>
          </a:fillRef>
          <a:effectRef idx="1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3901945">
            <a:off x="3448049" y="2479062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8" name="Straight Connector 7"/>
          <p:cNvCxnSpPr>
            <a:stCxn id="9" idx="0"/>
          </p:cNvCxnSpPr>
          <p:nvPr/>
        </p:nvCxnSpPr>
        <p:spPr>
          <a:xfrm flipV="1">
            <a:off x="1990066" y="1615245"/>
            <a:ext cx="4893334" cy="635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2009775" y="115421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Freeform 8"/>
          <p:cNvSpPr/>
          <p:nvPr/>
        </p:nvSpPr>
        <p:spPr>
          <a:xfrm>
            <a:off x="4406900" y="1079500"/>
            <a:ext cx="1986164" cy="1663700"/>
          </a:xfrm>
          <a:custGeom>
            <a:avLst/>
            <a:gdLst>
              <a:gd name="connsiteX0" fmla="*/ 0 w 1986164"/>
              <a:gd name="connsiteY0" fmla="*/ 1663700 h 1663700"/>
              <a:gd name="connsiteX1" fmla="*/ 1320800 w 1986164"/>
              <a:gd name="connsiteY1" fmla="*/ 1174750 h 1663700"/>
              <a:gd name="connsiteX2" fmla="*/ 1860550 w 1986164"/>
              <a:gd name="connsiteY2" fmla="*/ 787400 h 1663700"/>
              <a:gd name="connsiteX3" fmla="*/ 1962150 w 1986164"/>
              <a:gd name="connsiteY3" fmla="*/ 273050 h 1663700"/>
              <a:gd name="connsiteX4" fmla="*/ 1511300 w 1986164"/>
              <a:gd name="connsiteY4" fmla="*/ 0 h 16637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86164" h="1663700">
                <a:moveTo>
                  <a:pt x="0" y="1663700"/>
                </a:moveTo>
                <a:cubicBezTo>
                  <a:pt x="505354" y="1492250"/>
                  <a:pt x="1010708" y="1320800"/>
                  <a:pt x="1320800" y="1174750"/>
                </a:cubicBezTo>
                <a:cubicBezTo>
                  <a:pt x="1630892" y="1028700"/>
                  <a:pt x="1753658" y="937683"/>
                  <a:pt x="1860550" y="787400"/>
                </a:cubicBezTo>
                <a:cubicBezTo>
                  <a:pt x="1967442" y="637117"/>
                  <a:pt x="2020358" y="404283"/>
                  <a:pt x="1962150" y="273050"/>
                </a:cubicBezTo>
                <a:cubicBezTo>
                  <a:pt x="1903942" y="141817"/>
                  <a:pt x="1600200" y="37042"/>
                  <a:pt x="1511300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2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chemeClr val="tx2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Return to original path behind other aircraft</a:t>
            </a:r>
          </a:p>
        </p:txBody>
      </p:sp>
    </p:spTree>
    <p:extLst>
      <p:ext uri="{BB962C8B-B14F-4D97-AF65-F5344CB8AC3E}">
        <p14:creationId xmlns:p14="http://schemas.microsoft.com/office/powerpoint/2010/main" val="30084590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(7.4.1):</a:t>
            </a:r>
            <a:br>
              <a:rPr lang="en-US" dirty="0"/>
            </a:br>
            <a:r>
              <a:rPr lang="en-US" dirty="0"/>
              <a:t>	Rule-based converging</a:t>
            </a:r>
          </a:p>
        </p:txBody>
      </p:sp>
      <p:pic>
        <p:nvPicPr>
          <p:cNvPr id="5" name="ruleConverging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17320" r="16796"/>
          <a:stretch/>
        </p:blipFill>
        <p:spPr>
          <a:xfrm>
            <a:off x="1318845" y="1222254"/>
            <a:ext cx="6594231" cy="5629306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906770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17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77</a:t>
            </a:fld>
            <a:endParaRPr lang="en-US" dirty="0"/>
          </a:p>
        </p:txBody>
      </p:sp>
      <p:pic>
        <p:nvPicPr>
          <p:cNvPr id="5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5400000">
            <a:off x="534287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7702281" y="289340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Oval 6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Pie 14"/>
          <p:cNvSpPr/>
          <p:nvPr/>
        </p:nvSpPr>
        <p:spPr>
          <a:xfrm>
            <a:off x="3133725" y="1897088"/>
            <a:ext cx="2932421" cy="2927402"/>
          </a:xfrm>
          <a:prstGeom prst="pie">
            <a:avLst>
              <a:gd name="adj1" fmla="val 10800000"/>
              <a:gd name="adj2" fmla="val 5143"/>
            </a:avLst>
          </a:prstGeom>
          <a:solidFill>
            <a:schemeClr val="accent3">
              <a:lumMod val="20000"/>
              <a:lumOff val="80000"/>
            </a:schemeClr>
          </a:solidFill>
          <a:ln/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9" name="Freeform 16"/>
          <p:cNvSpPr/>
          <p:nvPr/>
        </p:nvSpPr>
        <p:spPr>
          <a:xfrm>
            <a:off x="1438275" y="3362325"/>
            <a:ext cx="6238875" cy="1612112"/>
          </a:xfrm>
          <a:custGeom>
            <a:avLst/>
            <a:gdLst>
              <a:gd name="connsiteX0" fmla="*/ 0 w 6238875"/>
              <a:gd name="connsiteY0" fmla="*/ 0 h 1612112"/>
              <a:gd name="connsiteX1" fmla="*/ 781050 w 6238875"/>
              <a:gd name="connsiteY1" fmla="*/ 266700 h 1612112"/>
              <a:gd name="connsiteX2" fmla="*/ 1609725 w 6238875"/>
              <a:gd name="connsiteY2" fmla="*/ 781050 h 1612112"/>
              <a:gd name="connsiteX3" fmla="*/ 2219325 w 6238875"/>
              <a:gd name="connsiteY3" fmla="*/ 1314450 h 1612112"/>
              <a:gd name="connsiteX4" fmla="*/ 3305175 w 6238875"/>
              <a:gd name="connsiteY4" fmla="*/ 1609725 h 1612112"/>
              <a:gd name="connsiteX5" fmla="*/ 4210050 w 6238875"/>
              <a:gd name="connsiteY5" fmla="*/ 1162050 h 1612112"/>
              <a:gd name="connsiteX6" fmla="*/ 4686300 w 6238875"/>
              <a:gd name="connsiteY6" fmla="*/ 428625 h 1612112"/>
              <a:gd name="connsiteX7" fmla="*/ 5038725 w 6238875"/>
              <a:gd name="connsiteY7" fmla="*/ 76200 h 1612112"/>
              <a:gd name="connsiteX8" fmla="*/ 5848350 w 6238875"/>
              <a:gd name="connsiteY8" fmla="*/ 19050 h 1612112"/>
              <a:gd name="connsiteX9" fmla="*/ 6238875 w 6238875"/>
              <a:gd name="connsiteY9" fmla="*/ 19050 h 16121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238875" h="1612112">
                <a:moveTo>
                  <a:pt x="0" y="0"/>
                </a:moveTo>
                <a:cubicBezTo>
                  <a:pt x="256381" y="68262"/>
                  <a:pt x="512763" y="136525"/>
                  <a:pt x="781050" y="266700"/>
                </a:cubicBezTo>
                <a:cubicBezTo>
                  <a:pt x="1049338" y="396875"/>
                  <a:pt x="1370013" y="606425"/>
                  <a:pt x="1609725" y="781050"/>
                </a:cubicBezTo>
                <a:cubicBezTo>
                  <a:pt x="1849437" y="955675"/>
                  <a:pt x="1936750" y="1176338"/>
                  <a:pt x="2219325" y="1314450"/>
                </a:cubicBezTo>
                <a:cubicBezTo>
                  <a:pt x="2501900" y="1452562"/>
                  <a:pt x="2973388" y="1635125"/>
                  <a:pt x="3305175" y="1609725"/>
                </a:cubicBezTo>
                <a:cubicBezTo>
                  <a:pt x="3636962" y="1584325"/>
                  <a:pt x="3979863" y="1358900"/>
                  <a:pt x="4210050" y="1162050"/>
                </a:cubicBezTo>
                <a:cubicBezTo>
                  <a:pt x="4440238" y="965200"/>
                  <a:pt x="4548188" y="609600"/>
                  <a:pt x="4686300" y="428625"/>
                </a:cubicBezTo>
                <a:cubicBezTo>
                  <a:pt x="4824412" y="247650"/>
                  <a:pt x="4845050" y="144462"/>
                  <a:pt x="5038725" y="76200"/>
                </a:cubicBezTo>
                <a:cubicBezTo>
                  <a:pt x="5232400" y="7938"/>
                  <a:pt x="5648325" y="28575"/>
                  <a:pt x="5848350" y="19050"/>
                </a:cubicBezTo>
                <a:cubicBezTo>
                  <a:pt x="6048375" y="9525"/>
                  <a:pt x="6238875" y="19050"/>
                  <a:pt x="6238875" y="1905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Freeform 18"/>
          <p:cNvSpPr/>
          <p:nvPr/>
        </p:nvSpPr>
        <p:spPr>
          <a:xfrm>
            <a:off x="1638300" y="1789199"/>
            <a:ext cx="6048375" cy="1614401"/>
          </a:xfrm>
          <a:custGeom>
            <a:avLst/>
            <a:gdLst>
              <a:gd name="connsiteX0" fmla="*/ 6048375 w 6048375"/>
              <a:gd name="connsiteY0" fmla="*/ 1563601 h 1614401"/>
              <a:gd name="connsiteX1" fmla="*/ 4905375 w 6048375"/>
              <a:gd name="connsiteY1" fmla="*/ 649201 h 1614401"/>
              <a:gd name="connsiteX2" fmla="*/ 3552825 w 6048375"/>
              <a:gd name="connsiteY2" fmla="*/ 125326 h 1614401"/>
              <a:gd name="connsiteX3" fmla="*/ 2676525 w 6048375"/>
              <a:gd name="connsiteY3" fmla="*/ 20551 h 1614401"/>
              <a:gd name="connsiteX4" fmla="*/ 1724025 w 6048375"/>
              <a:gd name="connsiteY4" fmla="*/ 439651 h 1614401"/>
              <a:gd name="connsiteX5" fmla="*/ 1190625 w 6048375"/>
              <a:gd name="connsiteY5" fmla="*/ 1068301 h 1614401"/>
              <a:gd name="connsiteX6" fmla="*/ 781050 w 6048375"/>
              <a:gd name="connsiteY6" fmla="*/ 1439776 h 1614401"/>
              <a:gd name="connsiteX7" fmla="*/ 342900 w 6048375"/>
              <a:gd name="connsiteY7" fmla="*/ 1582651 h 1614401"/>
              <a:gd name="connsiteX8" fmla="*/ 190500 w 6048375"/>
              <a:gd name="connsiteY8" fmla="*/ 1582651 h 1614401"/>
              <a:gd name="connsiteX9" fmla="*/ 0 w 6048375"/>
              <a:gd name="connsiteY9" fmla="*/ 1582651 h 16144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6048375" h="1614401">
                <a:moveTo>
                  <a:pt x="6048375" y="1563601"/>
                </a:moveTo>
                <a:cubicBezTo>
                  <a:pt x="5684837" y="1226257"/>
                  <a:pt x="5321300" y="888914"/>
                  <a:pt x="4905375" y="649201"/>
                </a:cubicBezTo>
                <a:cubicBezTo>
                  <a:pt x="4489450" y="409488"/>
                  <a:pt x="3924300" y="230101"/>
                  <a:pt x="3552825" y="125326"/>
                </a:cubicBezTo>
                <a:cubicBezTo>
                  <a:pt x="3181350" y="20551"/>
                  <a:pt x="2981325" y="-31836"/>
                  <a:pt x="2676525" y="20551"/>
                </a:cubicBezTo>
                <a:cubicBezTo>
                  <a:pt x="2371725" y="72938"/>
                  <a:pt x="1971675" y="265026"/>
                  <a:pt x="1724025" y="439651"/>
                </a:cubicBezTo>
                <a:cubicBezTo>
                  <a:pt x="1476375" y="614276"/>
                  <a:pt x="1347787" y="901614"/>
                  <a:pt x="1190625" y="1068301"/>
                </a:cubicBezTo>
                <a:cubicBezTo>
                  <a:pt x="1033463" y="1234988"/>
                  <a:pt x="922337" y="1354051"/>
                  <a:pt x="781050" y="1439776"/>
                </a:cubicBezTo>
                <a:cubicBezTo>
                  <a:pt x="639762" y="1525501"/>
                  <a:pt x="441325" y="1558838"/>
                  <a:pt x="342900" y="1582651"/>
                </a:cubicBezTo>
                <a:cubicBezTo>
                  <a:pt x="244475" y="1606464"/>
                  <a:pt x="190500" y="1582651"/>
                  <a:pt x="190500" y="1582651"/>
                </a:cubicBezTo>
                <a:cubicBezTo>
                  <a:pt x="133350" y="1582651"/>
                  <a:pt x="134937" y="1654089"/>
                  <a:pt x="0" y="1582651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1" name="Rounded Rectangle 19"/>
              <p:cNvSpPr/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solidFill>
                <a:srgbClr val="FF0000"/>
              </a:solidFill>
              <a:ln/>
            </p:spPr>
            <p:style>
              <a:lnRef idx="0">
                <a:schemeClr val="accent3"/>
              </a:lnRef>
              <a:fillRef idx="3">
                <a:schemeClr val="accent3"/>
              </a:fillRef>
              <a:effectRef idx="3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dirty="0"/>
                  <a:t>Applies when angle of approach </a:t>
                </a: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𝛼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≥</m:t>
                    </m:r>
                    <m:sSup>
                      <m:sSup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130</m:t>
                        </m:r>
                      </m:e>
                      <m:sup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𝑜</m:t>
                        </m:r>
                      </m:sup>
                    </m:sSup>
                  </m:oMath>
                </a14:m>
                <a:r>
                  <a:rPr lang="en-US" b="0" dirty="0"/>
                  <a:t>, Safety margin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𝑠</m:t>
                        </m:r>
                      </m:e>
                      <m:sub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𝑚</m:t>
                        </m:r>
                      </m:sub>
                    </m:sSub>
                  </m:oMath>
                </a14:m>
                <a:r>
                  <a:rPr lang="en-US" b="0" dirty="0"/>
                  <a:t> is given as (2x) 5m</a:t>
                </a:r>
              </a:p>
            </p:txBody>
          </p:sp>
        </mc:Choice>
        <mc:Fallback xmlns="">
          <p:sp>
            <p:nvSpPr>
              <p:cNvPr id="11" name="Rounded Rectangle 1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762625" y="5099797"/>
                <a:ext cx="2971800" cy="1120616"/>
              </a:xfrm>
              <a:prstGeom prst="roundRect">
                <a:avLst/>
              </a:prstGeom>
              <a:blipFill>
                <a:blip r:embed="rId4"/>
                <a:stretch>
                  <a:fillRect/>
                </a:stretch>
              </a:blipFill>
              <a:ln/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2" name="Oval 11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" name="Straight Arrow Connector 12"/>
          <p:cNvCxnSpPr>
            <a:stCxn id="12" idx="5"/>
          </p:cNvCxnSpPr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5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𝛼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p>
                        <m:sSup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130</m:t>
                          </m:r>
                        </m:e>
                        <m:sup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𝑜</m:t>
                          </m:r>
                        </m:sup>
                      </m:sSup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62102" y="2650791"/>
                <a:ext cx="1007712" cy="276999"/>
              </a:xfrm>
              <a:prstGeom prst="rect">
                <a:avLst/>
              </a:prstGeom>
              <a:blipFill>
                <a:blip r:embed="rId6"/>
                <a:stretch>
                  <a:fillRect l="-2410" b="-133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627688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Head On Approach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78</a:t>
            </a:fld>
            <a:endParaRPr lang="en-US" dirty="0"/>
          </a:p>
        </p:txBody>
      </p:sp>
      <p:sp>
        <p:nvSpPr>
          <p:cNvPr id="5" name="Oval 4"/>
          <p:cNvSpPr/>
          <p:nvPr/>
        </p:nvSpPr>
        <p:spPr>
          <a:xfrm>
            <a:off x="3065771" y="1860602"/>
            <a:ext cx="3000375" cy="3000375"/>
          </a:xfrm>
          <a:prstGeom prst="ellipse">
            <a:avLst/>
          </a:prstGeom>
          <a:ln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Oval 5"/>
          <p:cNvSpPr/>
          <p:nvPr/>
        </p:nvSpPr>
        <p:spPr>
          <a:xfrm>
            <a:off x="4442134" y="3236965"/>
            <a:ext cx="247650" cy="247650"/>
          </a:xfrm>
          <a:prstGeom prst="ellipse">
            <a:avLst/>
          </a:prstGeom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6200000">
            <a:off x="3994459" y="901197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2"/>
          <p:cNvSpPr/>
          <p:nvPr/>
        </p:nvSpPr>
        <p:spPr>
          <a:xfrm>
            <a:off x="5000625" y="3590925"/>
            <a:ext cx="3857625" cy="1828800"/>
          </a:xfrm>
          <a:custGeom>
            <a:avLst/>
            <a:gdLst>
              <a:gd name="connsiteX0" fmla="*/ 0 w 3857625"/>
              <a:gd name="connsiteY0" fmla="*/ 1828800 h 1828800"/>
              <a:gd name="connsiteX1" fmla="*/ 1123950 w 3857625"/>
              <a:gd name="connsiteY1" fmla="*/ 581025 h 1828800"/>
              <a:gd name="connsiteX2" fmla="*/ 1857375 w 3857625"/>
              <a:gd name="connsiteY2" fmla="*/ 114300 h 1828800"/>
              <a:gd name="connsiteX3" fmla="*/ 3857625 w 3857625"/>
              <a:gd name="connsiteY3" fmla="*/ 0 h 18288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857625" h="1828800">
                <a:moveTo>
                  <a:pt x="0" y="1828800"/>
                </a:moveTo>
                <a:cubicBezTo>
                  <a:pt x="407194" y="1347787"/>
                  <a:pt x="814388" y="866775"/>
                  <a:pt x="1123950" y="581025"/>
                </a:cubicBezTo>
                <a:cubicBezTo>
                  <a:pt x="1433512" y="295275"/>
                  <a:pt x="1401763" y="211137"/>
                  <a:pt x="1857375" y="114300"/>
                </a:cubicBezTo>
                <a:cubicBezTo>
                  <a:pt x="2312988" y="17462"/>
                  <a:pt x="3522663" y="20637"/>
                  <a:pt x="3857625" y="0"/>
                </a:cubicBezTo>
              </a:path>
            </a:pathLst>
          </a:cu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6"/>
          <p:cNvSpPr/>
          <p:nvPr/>
        </p:nvSpPr>
        <p:spPr>
          <a:xfrm>
            <a:off x="314325" y="1352550"/>
            <a:ext cx="3676650" cy="2033740"/>
          </a:xfrm>
          <a:custGeom>
            <a:avLst/>
            <a:gdLst>
              <a:gd name="connsiteX0" fmla="*/ 3676650 w 3676650"/>
              <a:gd name="connsiteY0" fmla="*/ 0 h 2033740"/>
              <a:gd name="connsiteX1" fmla="*/ 2295525 w 3676650"/>
              <a:gd name="connsiteY1" fmla="*/ 504825 h 2033740"/>
              <a:gd name="connsiteX2" fmla="*/ 1457325 w 3676650"/>
              <a:gd name="connsiteY2" fmla="*/ 1781175 h 2033740"/>
              <a:gd name="connsiteX3" fmla="*/ 0 w 3676650"/>
              <a:gd name="connsiteY3" fmla="*/ 2019300 h 20337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676650" h="2033740">
                <a:moveTo>
                  <a:pt x="3676650" y="0"/>
                </a:moveTo>
                <a:cubicBezTo>
                  <a:pt x="3171031" y="103981"/>
                  <a:pt x="2665412" y="207963"/>
                  <a:pt x="2295525" y="504825"/>
                </a:cubicBezTo>
                <a:cubicBezTo>
                  <a:pt x="1925638" y="801687"/>
                  <a:pt x="1839913" y="1528762"/>
                  <a:pt x="1457325" y="1781175"/>
                </a:cubicBezTo>
                <a:cubicBezTo>
                  <a:pt x="1074737" y="2033588"/>
                  <a:pt x="603250" y="2057400"/>
                  <a:pt x="0" y="201930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2924642">
            <a:off x="4318308" y="5145084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ounded Rectangle 17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Both vehicles are taking right side avoidance</a:t>
            </a:r>
          </a:p>
        </p:txBody>
      </p:sp>
      <p:cxnSp>
        <p:nvCxnSpPr>
          <p:cNvPr id="12" name="Straight Arrow Connector 11"/>
          <p:cNvCxnSpPr/>
          <p:nvPr/>
        </p:nvCxnSpPr>
        <p:spPr>
          <a:xfrm>
            <a:off x="4653516" y="3448347"/>
            <a:ext cx="973235" cy="97323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TextBox 12"/>
              <p:cNvSpPr txBox="1"/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𝑟</m:t>
                      </m:r>
                      <m:r>
                        <a:rPr lang="en-US" b="0" i="1" smtClean="0">
                          <a:solidFill>
                            <a:schemeClr val="bg2"/>
                          </a:solidFill>
                          <a:latin typeface="Cambria Math" panose="02040503050406030204" pitchFamily="18" charset="0"/>
                        </a:rPr>
                        <m:t>≥</m:t>
                      </m:r>
                      <m:sSub>
                        <m:sSubPr>
                          <m:ctrlP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𝑠</m:t>
                          </m:r>
                        </m:e>
                        <m:sub>
                          <m:r>
                            <a:rPr lang="en-US" b="0" i="1" smtClean="0">
                              <a:solidFill>
                                <a:schemeClr val="bg2"/>
                              </a:solidFill>
                              <a:latin typeface="Cambria Math" panose="02040503050406030204" pitchFamily="18" charset="0"/>
                            </a:rPr>
                            <m:t>𝑚</m:t>
                          </m:r>
                        </m:sub>
                      </m:sSub>
                    </m:oMath>
                  </m:oMathPara>
                </a14:m>
                <a:endParaRPr lang="en-US" dirty="0">
                  <a:solidFill>
                    <a:schemeClr val="bg2"/>
                  </a:solidFill>
                </a:endParaRPr>
              </a:p>
            </p:txBody>
          </p:sp>
        </mc:Choice>
        <mc:Fallback xmlns="">
          <p:sp>
            <p:nvSpPr>
              <p:cNvPr id="13" name="TextBox 1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91775" y="3657965"/>
                <a:ext cx="746358" cy="276999"/>
              </a:xfrm>
              <a:prstGeom prst="rect">
                <a:avLst/>
              </a:prstGeom>
              <a:blipFill>
                <a:blip r:embed="rId4"/>
                <a:stretch>
                  <a:fillRect l="-3252" b="-1555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6627608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Goal in controlled airspace: </a:t>
            </a:r>
            <a:br>
              <a:rPr lang="en-US" dirty="0"/>
            </a:br>
            <a:r>
              <a:rPr lang="en-US" dirty="0"/>
              <a:t>			Remain well clear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1898" y="1671655"/>
            <a:ext cx="6787604" cy="4826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75557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(7.4.2):</a:t>
            </a:r>
            <a:br>
              <a:rPr lang="en-US" dirty="0"/>
            </a:br>
            <a:r>
              <a:rPr lang="en-US" dirty="0"/>
              <a:t>	</a:t>
            </a:r>
            <a:r>
              <a:rPr lang="sk-SK" dirty="0"/>
              <a:t>Rul</a:t>
            </a:r>
            <a:r>
              <a:rPr lang="en-US" dirty="0"/>
              <a:t>e-based head-on</a:t>
            </a:r>
          </a:p>
        </p:txBody>
      </p:sp>
      <p:pic>
        <p:nvPicPr>
          <p:cNvPr id="5" name="ruleHeadOn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17287" b="17441"/>
          <a:stretch/>
        </p:blipFill>
        <p:spPr>
          <a:xfrm>
            <a:off x="0" y="2154115"/>
            <a:ext cx="9172663" cy="3367454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79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274947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Trigger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80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310295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9690" y="549175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The aircraft being overtaken has the right of the way</a:t>
            </a:r>
          </a:p>
        </p:txBody>
      </p:sp>
      <p:sp>
        <p:nvSpPr>
          <p:cNvPr id="11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862764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- Resolution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81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6" name="Straight Connector 5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7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dash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Freeform 14"/>
          <p:cNvSpPr/>
          <p:nvPr/>
        </p:nvSpPr>
        <p:spPr>
          <a:xfrm>
            <a:off x="2440725" y="914400"/>
            <a:ext cx="284546" cy="600635"/>
          </a:xfrm>
          <a:custGeom>
            <a:avLst/>
            <a:gdLst>
              <a:gd name="connsiteX0" fmla="*/ 284546 w 284546"/>
              <a:gd name="connsiteY0" fmla="*/ 600635 h 600635"/>
              <a:gd name="connsiteX1" fmla="*/ 96287 w 284546"/>
              <a:gd name="connsiteY1" fmla="*/ 510988 h 600635"/>
              <a:gd name="connsiteX2" fmla="*/ 6640 w 284546"/>
              <a:gd name="connsiteY2" fmla="*/ 385482 h 600635"/>
              <a:gd name="connsiteX3" fmla="*/ 6640 w 284546"/>
              <a:gd name="connsiteY3" fmla="*/ 0 h 60063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4546" h="600635">
                <a:moveTo>
                  <a:pt x="284546" y="600635"/>
                </a:moveTo>
                <a:cubicBezTo>
                  <a:pt x="213575" y="573741"/>
                  <a:pt x="142605" y="546847"/>
                  <a:pt x="96287" y="510988"/>
                </a:cubicBezTo>
                <a:cubicBezTo>
                  <a:pt x="49969" y="475129"/>
                  <a:pt x="21581" y="470647"/>
                  <a:pt x="6640" y="385482"/>
                </a:cubicBezTo>
                <a:cubicBezTo>
                  <a:pt x="-8301" y="300317"/>
                  <a:pt x="6640" y="0"/>
                  <a:pt x="6640" y="0"/>
                </a:cubicBezTo>
              </a:path>
            </a:pathLst>
          </a:custGeom>
          <a:ln>
            <a:prstDash val="dashDot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2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 rot="18852442">
            <a:off x="4529766" y="2374266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reeform 8"/>
          <p:cNvSpPr/>
          <p:nvPr/>
        </p:nvSpPr>
        <p:spPr>
          <a:xfrm>
            <a:off x="2435225" y="3114675"/>
            <a:ext cx="2912142" cy="2400300"/>
          </a:xfrm>
          <a:custGeom>
            <a:avLst/>
            <a:gdLst>
              <a:gd name="connsiteX0" fmla="*/ 0 w 2912142"/>
              <a:gd name="connsiteY0" fmla="*/ 2400300 h 2400300"/>
              <a:gd name="connsiteX1" fmla="*/ 1022350 w 2912142"/>
              <a:gd name="connsiteY1" fmla="*/ 1879600 h 2400300"/>
              <a:gd name="connsiteX2" fmla="*/ 1739900 w 2912142"/>
              <a:gd name="connsiteY2" fmla="*/ 1473200 h 2400300"/>
              <a:gd name="connsiteX3" fmla="*/ 2197100 w 2912142"/>
              <a:gd name="connsiteY3" fmla="*/ 1184275 h 2400300"/>
              <a:gd name="connsiteX4" fmla="*/ 2492375 w 2912142"/>
              <a:gd name="connsiteY4" fmla="*/ 955675 h 2400300"/>
              <a:gd name="connsiteX5" fmla="*/ 2768600 w 2912142"/>
              <a:gd name="connsiteY5" fmla="*/ 663575 h 2400300"/>
              <a:gd name="connsiteX6" fmla="*/ 2886075 w 2912142"/>
              <a:gd name="connsiteY6" fmla="*/ 450850 h 2400300"/>
              <a:gd name="connsiteX7" fmla="*/ 2908300 w 2912142"/>
              <a:gd name="connsiteY7" fmla="*/ 165100 h 2400300"/>
              <a:gd name="connsiteX8" fmla="*/ 2828925 w 2912142"/>
              <a:gd name="connsiteY8" fmla="*/ 0 h 24003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912142" h="2400300">
                <a:moveTo>
                  <a:pt x="0" y="2400300"/>
                </a:moveTo>
                <a:lnTo>
                  <a:pt x="1022350" y="1879600"/>
                </a:lnTo>
                <a:cubicBezTo>
                  <a:pt x="1312333" y="1725083"/>
                  <a:pt x="1544108" y="1589088"/>
                  <a:pt x="1739900" y="1473200"/>
                </a:cubicBezTo>
                <a:cubicBezTo>
                  <a:pt x="1935692" y="1357312"/>
                  <a:pt x="2071688" y="1270529"/>
                  <a:pt x="2197100" y="1184275"/>
                </a:cubicBezTo>
                <a:cubicBezTo>
                  <a:pt x="2322512" y="1098021"/>
                  <a:pt x="2397125" y="1042458"/>
                  <a:pt x="2492375" y="955675"/>
                </a:cubicBezTo>
                <a:cubicBezTo>
                  <a:pt x="2587625" y="868892"/>
                  <a:pt x="2702983" y="747712"/>
                  <a:pt x="2768600" y="663575"/>
                </a:cubicBezTo>
                <a:cubicBezTo>
                  <a:pt x="2834217" y="579438"/>
                  <a:pt x="2862792" y="533929"/>
                  <a:pt x="2886075" y="450850"/>
                </a:cubicBezTo>
                <a:cubicBezTo>
                  <a:pt x="2909358" y="367771"/>
                  <a:pt x="2917825" y="240242"/>
                  <a:pt x="2908300" y="165100"/>
                </a:cubicBezTo>
                <a:cubicBezTo>
                  <a:pt x="2898775" y="89958"/>
                  <a:pt x="2831042" y="30692"/>
                  <a:pt x="2828925" y="0"/>
                </a:cubicBezTo>
              </a:path>
            </a:pathLst>
          </a:custGeom>
          <a:ln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5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is executed from right</a:t>
            </a:r>
          </a:p>
        </p:txBody>
      </p:sp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41163815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Overtake Maneuver – Leave Condition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82</a:t>
            </a:fld>
            <a:endParaRPr lang="en-US" dirty="0"/>
          </a:p>
        </p:txBody>
      </p:sp>
      <p:cxnSp>
        <p:nvCxnSpPr>
          <p:cNvPr id="5" name="Straight Connector 4"/>
          <p:cNvCxnSpPr/>
          <p:nvPr/>
        </p:nvCxnSpPr>
        <p:spPr>
          <a:xfrm>
            <a:off x="2447365" y="3245224"/>
            <a:ext cx="0" cy="303903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7" name="Freeform 13"/>
          <p:cNvSpPr/>
          <p:nvPr/>
        </p:nvSpPr>
        <p:spPr>
          <a:xfrm>
            <a:off x="2438400" y="1515035"/>
            <a:ext cx="2914373" cy="3998259"/>
          </a:xfrm>
          <a:custGeom>
            <a:avLst/>
            <a:gdLst>
              <a:gd name="connsiteX0" fmla="*/ 0 w 2914373"/>
              <a:gd name="connsiteY0" fmla="*/ 3998259 h 3998259"/>
              <a:gd name="connsiteX1" fmla="*/ 2913529 w 2914373"/>
              <a:gd name="connsiteY1" fmla="*/ 1891553 h 3998259"/>
              <a:gd name="connsiteX2" fmla="*/ 277906 w 2914373"/>
              <a:gd name="connsiteY2" fmla="*/ 0 h 39982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914373" h="3998259">
                <a:moveTo>
                  <a:pt x="0" y="3998259"/>
                </a:moveTo>
                <a:cubicBezTo>
                  <a:pt x="1433605" y="3278094"/>
                  <a:pt x="2867211" y="2557929"/>
                  <a:pt x="2913529" y="1891553"/>
                </a:cubicBezTo>
                <a:cubicBezTo>
                  <a:pt x="2959847" y="1225177"/>
                  <a:pt x="1087718" y="337670"/>
                  <a:pt x="277906" y="0"/>
                </a:cubicBezTo>
              </a:path>
            </a:pathLst>
          </a:custGeom>
          <a:ln>
            <a:prstDash val="solid"/>
          </a:ln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11"/>
          <p:cNvSpPr/>
          <p:nvPr/>
        </p:nvSpPr>
        <p:spPr>
          <a:xfrm>
            <a:off x="5762625" y="5306013"/>
            <a:ext cx="2971800" cy="914400"/>
          </a:xfrm>
          <a:prstGeom prst="roundRect">
            <a:avLst/>
          </a:prstGeom>
          <a:solidFill>
            <a:srgbClr val="FF000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Overtake rule may apply only when well clear condition is guaranteed</a:t>
            </a:r>
          </a:p>
        </p:txBody>
      </p:sp>
      <p:cxnSp>
        <p:nvCxnSpPr>
          <p:cNvPr id="10" name="Straight Connector 9"/>
          <p:cNvCxnSpPr/>
          <p:nvPr/>
        </p:nvCxnSpPr>
        <p:spPr>
          <a:xfrm flipV="1">
            <a:off x="2447365" y="856421"/>
            <a:ext cx="0" cy="5427838"/>
          </a:xfrm>
          <a:prstGeom prst="line">
            <a:avLst/>
          </a:prstGeom>
          <a:ln>
            <a:solidFill>
              <a:srgbClr val="FF0000"/>
            </a:solidFill>
            <a:prstDash val="dash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pic>
        <p:nvPicPr>
          <p:cNvPr id="11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1990725" y="2568629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2" descr="Výsledok vyhľadávania obrázkov pre dopyt aircraft pictogram"/>
          <p:cNvPicPr>
            <a:picLocks noChangeAspect="1" noChangeArrowheads="1"/>
          </p:cNvPicPr>
          <p:nvPr/>
        </p:nvPicPr>
        <p:blipFill rotWithShape="1">
          <a:blip r:embed="rId3">
            <a:duotone>
              <a:schemeClr val="accent3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04" t="17169" r="25208" b="16030"/>
          <a:stretch/>
        </p:blipFill>
        <p:spPr bwMode="auto">
          <a:xfrm>
            <a:off x="2006331" y="834041"/>
            <a:ext cx="895350" cy="9347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Oval 12"/>
          <p:cNvSpPr/>
          <p:nvPr/>
        </p:nvSpPr>
        <p:spPr>
          <a:xfrm>
            <a:off x="4194519" y="2087787"/>
            <a:ext cx="352623" cy="352623"/>
          </a:xfrm>
          <a:prstGeom prst="ellipse">
            <a:avLst/>
          </a:prstGeom>
          <a:solidFill>
            <a:srgbClr val="00B050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p:sp>
        <p:nvSpPr>
          <p:cNvPr id="14" name="Oval 13"/>
          <p:cNvSpPr/>
          <p:nvPr/>
        </p:nvSpPr>
        <p:spPr>
          <a:xfrm>
            <a:off x="4194520" y="4352156"/>
            <a:ext cx="352623" cy="352623"/>
          </a:xfrm>
          <a:prstGeom prst="ellipse">
            <a:avLst/>
          </a:prstGeom>
          <a:solidFill>
            <a:schemeClr val="tx2"/>
          </a:solidFill>
          <a:ln/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endParaRPr lang="en-US" dirty="0">
              <a:solidFill>
                <a:schemeClr val="accent2"/>
              </a:solidFill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rgbClr val="00B050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rgbClr val="00B05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m:rPr>
                                    <m:brk m:alnAt="7"/>
                                  </m:rP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𝐂</m:t>
                                </m:r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𝐨𝐧𝐯𝐞𝐫𝐠𝐞𝐧𝐜𝐞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rgbClr val="00B050"/>
                  </a:solidFill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91175" y="1370932"/>
                <a:ext cx="1823769" cy="611899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d>
                        <m:dPr>
                          <m:begChr m:val="⟨"/>
                          <m:endChr m:val="⟩"/>
                          <m:ctrlPr>
                            <a:rPr lang="en-US" b="1" i="1" smtClean="0">
                              <a:solidFill>
                                <a:schemeClr val="tx2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m>
                            <m:mPr>
                              <m:mcs>
                                <m:mc>
                                  <m:mcPr>
                                    <m:count m:val="1"/>
                                    <m:mcJc m:val="center"/>
                                  </m:mcPr>
                                </m:mc>
                              </m:mcs>
                              <m:ctrlPr>
                                <a:rPr lang="en-US" b="1" i="1" smtClean="0">
                                  <a:solidFill>
                                    <a:schemeClr val="tx2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mP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𝐃𝐢𝐯𝐞𝐫𝐠𝐞𝐧𝐜𝐞</m:t>
                                </m:r>
                              </m:e>
                            </m:mr>
                            <m:mr>
                              <m:e>
                                <m:r>
                                  <a:rPr lang="en-US" b="1" i="0" smtClean="0">
                                    <a:solidFill>
                                      <a:schemeClr val="tx2"/>
                                    </a:solidFill>
                                    <a:latin typeface="Cambria Math" panose="02040503050406030204" pitchFamily="18" charset="0"/>
                                  </a:rPr>
                                  <m:t>𝐖𝐚𝐲𝐩𝐨𝐢𝐧𝐭</m:t>
                                </m:r>
                              </m:e>
                            </m:mr>
                          </m:m>
                        </m:e>
                      </m:d>
                    </m:oMath>
                  </m:oMathPara>
                </a14:m>
                <a:endParaRPr lang="en-US" b="1" dirty="0">
                  <a:solidFill>
                    <a:schemeClr val="tx2"/>
                  </a:solidFill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71324" y="4953554"/>
                <a:ext cx="1652247" cy="612988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3293875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(7.4.4):</a:t>
            </a:r>
            <a:br>
              <a:rPr lang="en-US" dirty="0"/>
            </a:br>
            <a:r>
              <a:rPr lang="en-US" dirty="0"/>
              <a:t>	 Rule-based overtake</a:t>
            </a:r>
          </a:p>
        </p:txBody>
      </p:sp>
      <p:pic>
        <p:nvPicPr>
          <p:cNvPr id="5" name="ruleOvertake2x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t="22273" b="22491"/>
          <a:stretch/>
        </p:blipFill>
        <p:spPr>
          <a:xfrm>
            <a:off x="0" y="2247899"/>
            <a:ext cx="9144000" cy="2840737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9791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83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Different speed:</a:t>
            </a:r>
            <a:br>
              <a:rPr lang="en-US" dirty="0"/>
            </a:br>
            <a:r>
              <a:rPr lang="en-US" dirty="0"/>
              <a:t>	 Overtake Maneuver 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790841"/>
            <a:ext cx="9144001" cy="439291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08162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600" dirty="0">
                <a:latin typeface="Arial monospaced for SAP" panose="020B0609020202030204" pitchFamily="49" charset="0"/>
              </a:rPr>
              <a:t>Simulations</a:t>
            </a:r>
            <a:r>
              <a:rPr lang="en-US" sz="3600" dirty="0"/>
              <a:t>:</a:t>
            </a:r>
            <a:br>
              <a:rPr lang="en-US" dirty="0"/>
            </a:br>
            <a:br>
              <a:rPr lang="en-US" dirty="0"/>
            </a:br>
            <a:r>
              <a:rPr lang="en-US" dirty="0"/>
              <a:t>Cooperative vs. Noncooperative </a:t>
            </a:r>
            <a:br>
              <a:rPr lang="en-US" dirty="0"/>
            </a:br>
            <a:br>
              <a:rPr lang="en-US" dirty="0"/>
            </a:br>
            <a:r>
              <a:rPr lang="en-US" dirty="0"/>
              <a:t>Multi-Collision  Situations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C02A9BCE-725C-468B-8544-94EEABCA5C38}" type="slidenum">
              <a:rPr lang="en-US" smtClean="0"/>
              <a:pPr>
                <a:defRPr/>
              </a:pPr>
              <a:t>85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380375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Cooperative </a:t>
            </a:r>
            <a:r>
              <a:rPr lang="en-US" dirty="0"/>
              <a:t>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86</a:t>
            </a:fld>
            <a:endParaRPr lang="en-US" dirty="0"/>
          </a:p>
        </p:txBody>
      </p:sp>
      <p:pic>
        <p:nvPicPr>
          <p:cNvPr id="5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8" y="574356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2" name="TextBox 11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sp>
        <p:nvSpPr>
          <p:cNvPr id="13" name="Rounded Rectangle 9"/>
          <p:cNvSpPr/>
          <p:nvPr/>
        </p:nvSpPr>
        <p:spPr>
          <a:xfrm>
            <a:off x="3649460" y="3029395"/>
            <a:ext cx="1812022" cy="914400"/>
          </a:xfrm>
          <a:prstGeom prst="roundRect">
            <a:avLst/>
          </a:prstGeom>
          <a:solidFill>
            <a:srgbClr val="002060"/>
          </a:solidFill>
          <a:ln/>
        </p:spPr>
        <p:style>
          <a:lnRef idx="0">
            <a:schemeClr val="accent3"/>
          </a:lnRef>
          <a:fillRef idx="3">
            <a:schemeClr val="accent3"/>
          </a:fillRef>
          <a:effectRef idx="3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UAS Traffic Management</a:t>
            </a:r>
          </a:p>
        </p:txBody>
      </p:sp>
      <p:cxnSp>
        <p:nvCxnSpPr>
          <p:cNvPr id="15" name="Straight Arrow Connector 14"/>
          <p:cNvCxnSpPr>
            <a:cxnSpLocks/>
            <a:stCxn id="5" idx="3"/>
            <a:endCxn id="13" idx="0"/>
          </p:cNvCxnSpPr>
          <p:nvPr/>
        </p:nvCxnSpPr>
        <p:spPr>
          <a:xfrm>
            <a:off x="2156846" y="1193483"/>
            <a:ext cx="2398625" cy="1835912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9" name="Straight Arrow Connector 14"/>
          <p:cNvCxnSpPr>
            <a:cxnSpLocks/>
            <a:stCxn id="7" idx="1"/>
            <a:endCxn id="13" idx="0"/>
          </p:cNvCxnSpPr>
          <p:nvPr/>
        </p:nvCxnSpPr>
        <p:spPr>
          <a:xfrm rot="10800000" flipV="1">
            <a:off x="4555471" y="1199137"/>
            <a:ext cx="2591678" cy="1830257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2" name="Straight Arrow Connector 14"/>
          <p:cNvCxnSpPr>
            <a:cxnSpLocks/>
            <a:stCxn id="8" idx="1"/>
            <a:endCxn id="13" idx="2"/>
          </p:cNvCxnSpPr>
          <p:nvPr/>
        </p:nvCxnSpPr>
        <p:spPr>
          <a:xfrm rot="10800000">
            <a:off x="4555472" y="3943795"/>
            <a:ext cx="2591677" cy="2018708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14"/>
          <p:cNvCxnSpPr>
            <a:cxnSpLocks/>
            <a:stCxn id="6" idx="3"/>
            <a:endCxn id="13" idx="2"/>
          </p:cNvCxnSpPr>
          <p:nvPr/>
        </p:nvCxnSpPr>
        <p:spPr>
          <a:xfrm flipV="1">
            <a:off x="2156846" y="3943795"/>
            <a:ext cx="2398625" cy="2018049"/>
          </a:xfrm>
          <a:prstGeom prst="bentConnector2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32" name="Connector: Curved 31"/>
          <p:cNvCxnSpPr>
            <a:cxnSpLocks/>
            <a:stCxn id="13" idx="3"/>
            <a:endCxn id="11" idx="2"/>
          </p:cNvCxnSpPr>
          <p:nvPr/>
        </p:nvCxnSpPr>
        <p:spPr>
          <a:xfrm flipV="1">
            <a:off x="5461482" y="1911188"/>
            <a:ext cx="2366004" cy="157540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6" name="Connector: Curved 35"/>
          <p:cNvCxnSpPr>
            <a:cxnSpLocks/>
            <a:stCxn id="13" idx="3"/>
            <a:endCxn id="12" idx="0"/>
          </p:cNvCxnSpPr>
          <p:nvPr/>
        </p:nvCxnSpPr>
        <p:spPr>
          <a:xfrm>
            <a:off x="5461482" y="3486595"/>
            <a:ext cx="2366004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1" name="Connector: Curved 40"/>
          <p:cNvCxnSpPr>
            <a:cxnSpLocks/>
            <a:stCxn id="13" idx="1"/>
            <a:endCxn id="10" idx="0"/>
          </p:cNvCxnSpPr>
          <p:nvPr/>
        </p:nvCxnSpPr>
        <p:spPr>
          <a:xfrm rot="10800000" flipV="1">
            <a:off x="1476510" y="3486595"/>
            <a:ext cx="2172951" cy="1768854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4" name="Connector: Curved 43"/>
          <p:cNvCxnSpPr>
            <a:cxnSpLocks/>
            <a:stCxn id="13" idx="1"/>
            <a:endCxn id="9" idx="2"/>
          </p:cNvCxnSpPr>
          <p:nvPr/>
        </p:nvCxnSpPr>
        <p:spPr>
          <a:xfrm rot="10800000">
            <a:off x="1476510" y="1899879"/>
            <a:ext cx="2172951" cy="1586717"/>
          </a:xfrm>
          <a:prstGeom prst="curvedConnector2">
            <a:avLst/>
          </a:prstGeom>
          <a:ln w="38100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2250727" y="1258011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6" name="TextBox 65"/>
          <p:cNvSpPr txBox="1"/>
          <p:nvPr/>
        </p:nvSpPr>
        <p:spPr>
          <a:xfrm>
            <a:off x="4808998" y="1261708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8" name="TextBox 67"/>
          <p:cNvSpPr txBox="1"/>
          <p:nvPr/>
        </p:nvSpPr>
        <p:spPr>
          <a:xfrm>
            <a:off x="2250727" y="5504359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69" name="TextBox 68"/>
          <p:cNvSpPr txBox="1"/>
          <p:nvPr/>
        </p:nvSpPr>
        <p:spPr>
          <a:xfrm>
            <a:off x="4808998" y="5508056"/>
            <a:ext cx="22108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Position Notification</a:t>
            </a:r>
          </a:p>
        </p:txBody>
      </p:sp>
      <p:sp>
        <p:nvSpPr>
          <p:cNvPr id="70" name="TextBox 69"/>
          <p:cNvSpPr txBox="1"/>
          <p:nvPr/>
        </p:nvSpPr>
        <p:spPr>
          <a:xfrm rot="1982270">
            <a:off x="1850616" y="27158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1" name="TextBox 70"/>
          <p:cNvSpPr txBox="1"/>
          <p:nvPr/>
        </p:nvSpPr>
        <p:spPr>
          <a:xfrm rot="19461386">
            <a:off x="1863265" y="3939858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2" name="TextBox 71"/>
          <p:cNvSpPr txBox="1"/>
          <p:nvPr/>
        </p:nvSpPr>
        <p:spPr>
          <a:xfrm rot="19837710">
            <a:off x="6148964" y="2744274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3" name="TextBox 72"/>
          <p:cNvSpPr txBox="1"/>
          <p:nvPr/>
        </p:nvSpPr>
        <p:spPr>
          <a:xfrm rot="1942896">
            <a:off x="6148963" y="3909710"/>
            <a:ext cx="108234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Directive</a:t>
            </a:r>
          </a:p>
        </p:txBody>
      </p:sp>
      <p:sp>
        <p:nvSpPr>
          <p:cNvPr id="74" name="Speech Bubble: Rectangle with Corners Rounded 73"/>
          <p:cNvSpPr/>
          <p:nvPr/>
        </p:nvSpPr>
        <p:spPr>
          <a:xfrm>
            <a:off x="2469417" y="1914979"/>
            <a:ext cx="1846662" cy="715089"/>
          </a:xfrm>
          <a:prstGeom prst="wedgeRoundRectCallout">
            <a:avLst>
              <a:gd name="adj1" fmla="val 29636"/>
              <a:gd name="adj2" fmla="val 105535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Calculate collision Cases</a:t>
            </a:r>
          </a:p>
        </p:txBody>
      </p:sp>
      <p:sp>
        <p:nvSpPr>
          <p:cNvPr id="75" name="Speech Bubble: Rectangle with Corners Rounded 74"/>
          <p:cNvSpPr/>
          <p:nvPr/>
        </p:nvSpPr>
        <p:spPr>
          <a:xfrm>
            <a:off x="4871231" y="1891114"/>
            <a:ext cx="1846662" cy="715089"/>
          </a:xfrm>
          <a:prstGeom prst="wedgeRoundRectCallout">
            <a:avLst>
              <a:gd name="adj1" fmla="val -45591"/>
              <a:gd name="adj2" fmla="val 107994"/>
              <a:gd name="adj3" fmla="val 16667"/>
            </a:avLst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3"/>
                </a:solidFill>
              </a:rPr>
              <a:t>Create Virtual</a:t>
            </a:r>
          </a:p>
          <a:p>
            <a:pPr algn="ctr"/>
            <a:r>
              <a:rPr lang="en-US" dirty="0">
                <a:solidFill>
                  <a:schemeClr val="accent3"/>
                </a:solidFill>
              </a:rPr>
              <a:t>Roundabout</a:t>
            </a:r>
          </a:p>
        </p:txBody>
      </p:sp>
      <p:sp>
        <p:nvSpPr>
          <p:cNvPr id="76" name="Speech Bubble: Rectangle with Corners Rounded 75"/>
          <p:cNvSpPr/>
          <p:nvPr/>
        </p:nvSpPr>
        <p:spPr>
          <a:xfrm>
            <a:off x="2463815" y="4307271"/>
            <a:ext cx="1846662" cy="715089"/>
          </a:xfrm>
          <a:prstGeom prst="wedgeRoundRectCallout">
            <a:avLst>
              <a:gd name="adj1" fmla="val 44396"/>
              <a:gd name="adj2" fmla="val -96109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Send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7" name="Speech Bubble: Rectangle with Corners Rounded 76"/>
          <p:cNvSpPr/>
          <p:nvPr/>
        </p:nvSpPr>
        <p:spPr>
          <a:xfrm>
            <a:off x="4866221" y="4307271"/>
            <a:ext cx="1846662" cy="715089"/>
          </a:xfrm>
          <a:prstGeom prst="wedgeRoundRectCallout">
            <a:avLst>
              <a:gd name="adj1" fmla="val -39877"/>
              <a:gd name="adj2" fmla="val -92420"/>
              <a:gd name="adj3" fmla="val 16667"/>
            </a:avLst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accent2"/>
                </a:solidFill>
              </a:rPr>
              <a:t>Enforce</a:t>
            </a:r>
          </a:p>
          <a:p>
            <a:pPr algn="ctr"/>
            <a:r>
              <a:rPr lang="en-US" dirty="0">
                <a:solidFill>
                  <a:schemeClr val="accent2"/>
                </a:solidFill>
              </a:rPr>
              <a:t>Directives</a:t>
            </a:r>
          </a:p>
        </p:txBody>
      </p:sp>
      <p:sp>
        <p:nvSpPr>
          <p:cNvPr id="78" name="Octagon 77"/>
          <p:cNvSpPr/>
          <p:nvPr/>
        </p:nvSpPr>
        <p:spPr>
          <a:xfrm>
            <a:off x="2321290" y="1722777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1</a:t>
            </a:r>
          </a:p>
        </p:txBody>
      </p:sp>
      <p:sp>
        <p:nvSpPr>
          <p:cNvPr id="79" name="Octagon 78"/>
          <p:cNvSpPr/>
          <p:nvPr/>
        </p:nvSpPr>
        <p:spPr>
          <a:xfrm>
            <a:off x="6491363" y="1665954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2</a:t>
            </a:r>
          </a:p>
        </p:txBody>
      </p:sp>
      <p:sp>
        <p:nvSpPr>
          <p:cNvPr id="80" name="Octagon 79"/>
          <p:cNvSpPr/>
          <p:nvPr/>
        </p:nvSpPr>
        <p:spPr>
          <a:xfrm>
            <a:off x="2321290" y="4758319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3</a:t>
            </a:r>
          </a:p>
        </p:txBody>
      </p:sp>
      <p:sp>
        <p:nvSpPr>
          <p:cNvPr id="81" name="Octagon 80"/>
          <p:cNvSpPr/>
          <p:nvPr/>
        </p:nvSpPr>
        <p:spPr>
          <a:xfrm>
            <a:off x="6482994" y="4766822"/>
            <a:ext cx="380038" cy="386834"/>
          </a:xfrm>
          <a:prstGeom prst="octagon">
            <a:avLst/>
          </a:prstGeom>
          <a:ln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200" b="1" u="sng" dirty="0">
                <a:solidFill>
                  <a:schemeClr val="accent2"/>
                </a:solidFill>
              </a:rPr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9796108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(7.4.3): </a:t>
            </a:r>
            <a:br>
              <a:rPr lang="en-US" dirty="0"/>
            </a:br>
            <a:r>
              <a:rPr lang="en-US" dirty="0"/>
              <a:t>	Rule-based mixed head-on with converging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87</a:t>
            </a:fld>
            <a:endParaRPr lang="en-US" dirty="0"/>
          </a:p>
        </p:txBody>
      </p:sp>
      <p:pic>
        <p:nvPicPr>
          <p:cNvPr id="8" name="rule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22789" r="22693"/>
          <a:stretch/>
        </p:blipFill>
        <p:spPr>
          <a:xfrm>
            <a:off x="1846384" y="1225260"/>
            <a:ext cx="5460023" cy="5632740"/>
          </a:xfrm>
        </p:spPr>
      </p:pic>
    </p:spTree>
    <p:extLst>
      <p:ext uri="{BB962C8B-B14F-4D97-AF65-F5344CB8AC3E}">
        <p14:creationId xmlns:p14="http://schemas.microsoft.com/office/powerpoint/2010/main" val="562944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0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Non-cooperative separation scenario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88</a:t>
            </a:fld>
            <a:endParaRPr lang="en-US" dirty="0"/>
          </a:p>
        </p:txBody>
      </p:sp>
      <p:pic>
        <p:nvPicPr>
          <p:cNvPr id="6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974542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96172" y="5742903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980197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Výsledok vyhľadávania obrázkov pre dopyt x8 fixed wing drone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070" t="34817" r="9214" b="28634"/>
          <a:stretch/>
        </p:blipFill>
        <p:spPr bwMode="auto">
          <a:xfrm>
            <a:off x="7147149" y="5748558"/>
            <a:ext cx="1360674" cy="4378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/>
          <p:cNvSpPr txBox="1"/>
          <p:nvPr/>
        </p:nvSpPr>
        <p:spPr>
          <a:xfrm>
            <a:off x="1050751" y="153054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1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751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2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7401728" y="1541856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3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7401728" y="5255449"/>
            <a:ext cx="8515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UAS 4</a:t>
            </a:r>
          </a:p>
        </p:txBody>
      </p:sp>
      <p:cxnSp>
        <p:nvCxnSpPr>
          <p:cNvPr id="17" name="Straight Arrow Connector 16"/>
          <p:cNvCxnSpPr>
            <a:stCxn id="6" idx="3"/>
            <a:endCxn id="9" idx="1"/>
          </p:cNvCxnSpPr>
          <p:nvPr/>
        </p:nvCxnSpPr>
        <p:spPr>
          <a:xfrm>
            <a:off x="2156846" y="1193483"/>
            <a:ext cx="4990303" cy="5655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cxnSpLocks/>
            <a:stCxn id="12" idx="2"/>
            <a:endCxn id="13" idx="0"/>
          </p:cNvCxnSpPr>
          <p:nvPr/>
        </p:nvCxnSpPr>
        <p:spPr>
          <a:xfrm>
            <a:off x="1476509" y="1899878"/>
            <a:ext cx="0" cy="3355571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>
            <a:cxnSpLocks/>
            <a:stCxn id="6" idx="3"/>
            <a:endCxn id="15" idx="1"/>
          </p:cNvCxnSpPr>
          <p:nvPr/>
        </p:nvCxnSpPr>
        <p:spPr>
          <a:xfrm>
            <a:off x="2156846" y="1193483"/>
            <a:ext cx="5244882" cy="4246632"/>
          </a:xfrm>
          <a:prstGeom prst="straightConnector1">
            <a:avLst/>
          </a:prstGeom>
          <a:ln w="38100">
            <a:tailEnd type="triangle"/>
          </a:ln>
        </p:spPr>
        <p:style>
          <a:lnRef idx="1">
            <a:schemeClr val="accent3"/>
          </a:lnRef>
          <a:fillRef idx="0">
            <a:schemeClr val="accent3"/>
          </a:fillRef>
          <a:effectRef idx="0">
            <a:schemeClr val="accent3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>
            <a:cxnSpLocks/>
            <a:stCxn id="15" idx="1"/>
            <a:endCxn id="6" idx="3"/>
          </p:cNvCxnSpPr>
          <p:nvPr/>
        </p:nvCxnSpPr>
        <p:spPr>
          <a:xfrm rot="10800000">
            <a:off x="2156846" y="1193483"/>
            <a:ext cx="5244882" cy="4246632"/>
          </a:xfrm>
          <a:prstGeom prst="curvedConnector3">
            <a:avLst>
              <a:gd name="adj1" fmla="val -5320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38" name="Straight Arrow Connector 24"/>
          <p:cNvCxnSpPr>
            <a:cxnSpLocks/>
            <a:stCxn id="8" idx="1"/>
            <a:endCxn id="12" idx="0"/>
          </p:cNvCxnSpPr>
          <p:nvPr/>
        </p:nvCxnSpPr>
        <p:spPr>
          <a:xfrm rot="10800000" flipH="1">
            <a:off x="796171" y="1530546"/>
            <a:ext cx="680337" cy="4431298"/>
          </a:xfrm>
          <a:prstGeom prst="curvedConnector4">
            <a:avLst>
              <a:gd name="adj1" fmla="val -33601"/>
              <a:gd name="adj2" fmla="val 103572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43" name="Straight Arrow Connector 24"/>
          <p:cNvCxnSpPr>
            <a:cxnSpLocks/>
            <a:endCxn id="12" idx="0"/>
          </p:cNvCxnSpPr>
          <p:nvPr/>
        </p:nvCxnSpPr>
        <p:spPr>
          <a:xfrm rot="10800000">
            <a:off x="1476509" y="1530546"/>
            <a:ext cx="5670642" cy="4341796"/>
          </a:xfrm>
          <a:prstGeom prst="curvedConnector4">
            <a:avLst>
              <a:gd name="adj1" fmla="val 77566"/>
              <a:gd name="adj2" fmla="val 99798"/>
            </a:avLst>
          </a:prstGeom>
          <a:ln w="28575"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1" name="Thought Bubble: Cloud 10"/>
          <p:cNvSpPr/>
          <p:nvPr/>
        </p:nvSpPr>
        <p:spPr>
          <a:xfrm>
            <a:off x="2156846" y="2175235"/>
            <a:ext cx="5109329" cy="2248853"/>
          </a:xfrm>
          <a:prstGeom prst="cloudCallout">
            <a:avLst>
              <a:gd name="adj1" fmla="val -2765"/>
              <a:gd name="adj2" fmla="val 78139"/>
            </a:avLst>
          </a:prstGeom>
          <a:ln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dirty="0">
                <a:solidFill>
                  <a:schemeClr val="bg2"/>
                </a:solidFill>
              </a:rPr>
              <a:t>Consensus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1: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2: Vertical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3: Horizontal Separation</a:t>
            </a:r>
          </a:p>
          <a:p>
            <a:pPr algn="ctr"/>
            <a:r>
              <a:rPr lang="en-US" dirty="0">
                <a:solidFill>
                  <a:schemeClr val="bg2"/>
                </a:solidFill>
              </a:rPr>
              <a:t>UAS 4: Vertical Separation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3711677" y="871152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2" name="TextBox 61"/>
          <p:cNvSpPr txBox="1"/>
          <p:nvPr/>
        </p:nvSpPr>
        <p:spPr>
          <a:xfrm rot="2153370">
            <a:off x="3231726" y="1804336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3" name="TextBox 62"/>
          <p:cNvSpPr txBox="1"/>
          <p:nvPr/>
        </p:nvSpPr>
        <p:spPr>
          <a:xfrm rot="16200000">
            <a:off x="916047" y="3747138"/>
            <a:ext cx="6591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3"/>
                </a:solidFill>
              </a:rPr>
              <a:t>Alert</a:t>
            </a:r>
          </a:p>
        </p:txBody>
      </p:sp>
      <p:sp>
        <p:nvSpPr>
          <p:cNvPr id="64" name="TextBox 63"/>
          <p:cNvSpPr txBox="1"/>
          <p:nvPr/>
        </p:nvSpPr>
        <p:spPr>
          <a:xfrm rot="877638">
            <a:off x="5045413" y="5316414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5" name="TextBox 64"/>
          <p:cNvSpPr txBox="1"/>
          <p:nvPr/>
        </p:nvSpPr>
        <p:spPr>
          <a:xfrm rot="1944166">
            <a:off x="6250351" y="1896021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  <p:sp>
        <p:nvSpPr>
          <p:cNvPr id="66" name="TextBox 65"/>
          <p:cNvSpPr txBox="1"/>
          <p:nvPr/>
        </p:nvSpPr>
        <p:spPr>
          <a:xfrm rot="16200000">
            <a:off x="-241293" y="3747809"/>
            <a:ext cx="12234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Response</a:t>
            </a:r>
          </a:p>
        </p:txBody>
      </p:sp>
    </p:spTree>
    <p:extLst>
      <p:ext uri="{BB962C8B-B14F-4D97-AF65-F5344CB8AC3E}">
        <p14:creationId xmlns:p14="http://schemas.microsoft.com/office/powerpoint/2010/main" val="3398261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14578" y="0"/>
            <a:ext cx="8002359" cy="856420"/>
          </a:xfrm>
        </p:spPr>
        <p:txBody>
          <a:bodyPr/>
          <a:lstStyle/>
          <a:p>
            <a:r>
              <a:rPr lang="en-US" dirty="0"/>
              <a:t>Context of SAA:</a:t>
            </a:r>
            <a:br>
              <a:rPr lang="en-US" dirty="0"/>
            </a:br>
            <a:r>
              <a:rPr lang="en-US" dirty="0"/>
              <a:t>	Actors introduction</a:t>
            </a:r>
            <a:endParaRPr lang="en-US" sz="24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pPr>
              <a:defRPr/>
            </a:pPr>
            <a:fld id="{C9814D0C-58DA-754D-96DF-668AE432F1BF}" type="slidenum">
              <a:rPr lang="en-US" smtClean="0"/>
              <a:pPr>
                <a:defRPr/>
              </a:pPr>
              <a:t>8</a:t>
            </a:fld>
            <a:endParaRPr lang="en-US" dirty="0"/>
          </a:p>
        </p:txBody>
      </p:sp>
      <p:pic>
        <p:nvPicPr>
          <p:cNvPr id="1026" name="Picture 2" descr="Image result for quadcopter icon fre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56884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7"/>
          <p:cNvSpPr/>
          <p:nvPr/>
        </p:nvSpPr>
        <p:spPr>
          <a:xfrm>
            <a:off x="-964599" y="2197732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UAS</a:t>
            </a:r>
          </a:p>
        </p:txBody>
      </p:sp>
      <p:pic>
        <p:nvPicPr>
          <p:cNvPr id="1028" name="Picture 4" descr="Image result for coast icon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4994" y="4091268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/>
          <p:cNvSpPr/>
          <p:nvPr/>
        </p:nvSpPr>
        <p:spPr>
          <a:xfrm>
            <a:off x="4955817" y="564268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Static obstacle</a:t>
            </a:r>
          </a:p>
        </p:txBody>
      </p:sp>
      <p:pic>
        <p:nvPicPr>
          <p:cNvPr id="1036" name="Picture 12" descr="Image result for bird icon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9966" y="568844"/>
            <a:ext cx="2589050" cy="2589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871071" y="2469194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Adversary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  <p:pic>
        <p:nvPicPr>
          <p:cNvPr id="1040" name="Picture 16" descr="Image result for plane icon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57381" y="2952399"/>
            <a:ext cx="2741374" cy="27413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126244" y="4887499"/>
            <a:ext cx="4863354" cy="584775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</a:bodyPr>
          <a:lstStyle/>
          <a:p>
            <a:pPr algn="ctr"/>
            <a:r>
              <a:rPr lang="en-US" sz="3200" b="1" dirty="0">
                <a:ln w="19050">
                  <a:solidFill>
                    <a:schemeClr val="tx2">
                      <a:tint val="1000"/>
                    </a:schemeClr>
                  </a:solidFill>
                  <a:prstDash val="solid"/>
                </a:ln>
                <a:solidFill>
                  <a:schemeClr val="accent3"/>
                </a:solidFill>
                <a:effectLst>
                  <a:outerShdw blurRad="50000" dist="50800" dir="7500000" algn="tl">
                    <a:srgbClr val="000000">
                      <a:shade val="5000"/>
                      <a:alpha val="35000"/>
                    </a:srgbClr>
                  </a:outerShdw>
                </a:effectLst>
              </a:rPr>
              <a:t>Intruder</a:t>
            </a:r>
            <a:endParaRPr lang="en-US" sz="2800" b="1" cap="none" spc="0" dirty="0">
              <a:ln w="19050">
                <a:solidFill>
                  <a:schemeClr val="tx2">
                    <a:tint val="1000"/>
                  </a:schemeClr>
                </a:solidFill>
                <a:prstDash val="solid"/>
              </a:ln>
              <a:solidFill>
                <a:schemeClr val="accent3"/>
              </a:solidFill>
              <a:effectLst>
                <a:outerShdw blurRad="50000" dist="50800" dir="7500000" algn="tl">
                  <a:srgbClr val="000000">
                    <a:shade val="5000"/>
                    <a:alpha val="3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152238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Scenario (7.3.7): </a:t>
            </a:r>
            <a:br>
              <a:rPr lang="en-US" dirty="0"/>
            </a:br>
            <a:r>
              <a:rPr lang="en-US" dirty="0"/>
              <a:t>	Emergency mixed head-on with converging</a:t>
            </a:r>
          </a:p>
        </p:txBody>
      </p:sp>
      <p:pic>
        <p:nvPicPr>
          <p:cNvPr id="5" name="emergencyHeadOnMultiple">
            <a:hlinkClick r:id="" action="ppaction://media"/>
          </p:cNvPr>
          <p:cNvPicPr>
            <a:picLocks noGrp="1" noChangeAspect="1"/>
          </p:cNvPicPr>
          <p:nvPr>
            <p:ph sz="quarter" idx="12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l="4973" r="4568"/>
          <a:stretch/>
        </p:blipFill>
        <p:spPr>
          <a:xfrm>
            <a:off x="-8793" y="1163875"/>
            <a:ext cx="9144001" cy="5685333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89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30443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60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Performance: </a:t>
            </a:r>
            <a:br>
              <a:rPr lang="en-US" dirty="0"/>
            </a:br>
            <a:r>
              <a:rPr lang="en-US" dirty="0"/>
              <a:t>	Non-cooperative separation scenario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sz="quarter" idx="12"/>
          </p:nvPr>
        </p:nvPicPr>
        <p:blipFill>
          <a:blip r:embed="rId3"/>
          <a:stretch>
            <a:fillRect/>
          </a:stretch>
        </p:blipFill>
        <p:spPr>
          <a:xfrm>
            <a:off x="0" y="1349317"/>
            <a:ext cx="9144001" cy="5153891"/>
          </a:xfrm>
        </p:spPr>
      </p:pic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59851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non-cooperative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91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53895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5709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Simulations results – cooperative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92</a:t>
            </a:fld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0352" y="1193483"/>
            <a:ext cx="8048708" cy="4247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852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2"/>
          </p:nvPr>
        </p:nvSpPr>
        <p:spPr>
          <a:xfrm>
            <a:off x="532341" y="504827"/>
            <a:ext cx="3927118" cy="4846320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Research Value</a:t>
            </a:r>
          </a:p>
          <a:p>
            <a:endParaRPr lang="en-US" sz="2000" dirty="0"/>
          </a:p>
          <a:p>
            <a:pPr marL="0" indent="0">
              <a:buNone/>
            </a:pPr>
            <a:r>
              <a:rPr lang="en-US" sz="2000" dirty="0"/>
              <a:t>Deterministic, Finite-time, </a:t>
            </a:r>
            <a:br>
              <a:rPr lang="en-US" sz="2000" dirty="0"/>
            </a:br>
            <a:r>
              <a:rPr lang="en-US" sz="2000" dirty="0"/>
              <a:t>Semi-Optimal Avoidance Method</a:t>
            </a:r>
          </a:p>
          <a:p>
            <a:pPr marL="0" indent="0">
              <a:buNone/>
            </a:pPr>
            <a:endParaRPr lang="en-US" sz="2000" dirty="0"/>
          </a:p>
          <a:p>
            <a:pPr marL="0" indent="0">
              <a:buNone/>
            </a:pPr>
            <a:r>
              <a:rPr lang="en-US" sz="2000" b="1" dirty="0"/>
              <a:t>Supporting:</a:t>
            </a:r>
          </a:p>
          <a:p>
            <a:r>
              <a:rPr lang="en-US" sz="2000" dirty="0"/>
              <a:t>Static Obstacles/Restrictions</a:t>
            </a:r>
          </a:p>
          <a:p>
            <a:endParaRPr lang="en-US" sz="2000" dirty="0"/>
          </a:p>
          <a:p>
            <a:r>
              <a:rPr lang="en-US" sz="2000" dirty="0"/>
              <a:t>Intruders/Adversaries</a:t>
            </a:r>
          </a:p>
          <a:p>
            <a:endParaRPr lang="en-US" sz="2000" dirty="0"/>
          </a:p>
          <a:p>
            <a:r>
              <a:rPr lang="en-US" sz="2000" dirty="0"/>
              <a:t>Weather/Air Traffic Constraints</a:t>
            </a:r>
          </a:p>
          <a:p>
            <a:endParaRPr lang="en-US" sz="2000" dirty="0"/>
          </a:p>
          <a:p>
            <a:r>
              <a:rPr lang="en-US" sz="2000" dirty="0"/>
              <a:t>Cooperative Mode</a:t>
            </a:r>
          </a:p>
          <a:p>
            <a:endParaRPr lang="en-US" sz="2000" dirty="0"/>
          </a:p>
          <a:p>
            <a:r>
              <a:rPr lang="en-US" sz="2000" dirty="0"/>
              <a:t>Future UTM proposal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93</a:t>
            </a:fld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4"/>
          </p:nvPr>
        </p:nvSpPr>
        <p:spPr>
          <a:xfrm>
            <a:off x="4710470" y="504826"/>
            <a:ext cx="3927118" cy="5605827"/>
          </a:xfrm>
        </p:spPr>
        <p:txBody>
          <a:bodyPr/>
          <a:lstStyle/>
          <a:p>
            <a:pPr marL="0" indent="0">
              <a:buNone/>
            </a:pPr>
            <a:r>
              <a:rPr lang="en-US" sz="2800" b="1" dirty="0">
                <a:latin typeface="Arial monospaced for SAP" panose="020B0609020202030204" pitchFamily="49" charset="0"/>
              </a:rPr>
              <a:t>Business Value</a:t>
            </a:r>
          </a:p>
          <a:p>
            <a:endParaRPr lang="en-US" sz="2000" dirty="0"/>
          </a:p>
          <a:p>
            <a:r>
              <a:rPr lang="en-US" sz="2000" dirty="0"/>
              <a:t>UTM 3</a:t>
            </a:r>
            <a:r>
              <a:rPr lang="en-US" sz="2000" baseline="30000" dirty="0"/>
              <a:t>rd</a:t>
            </a:r>
            <a:r>
              <a:rPr lang="en-US" sz="2000" dirty="0"/>
              <a:t> Phase Services:</a:t>
            </a:r>
          </a:p>
          <a:p>
            <a:pPr lvl="1"/>
            <a:r>
              <a:rPr lang="en-US" sz="1800" dirty="0"/>
              <a:t>Position Notification</a:t>
            </a:r>
          </a:p>
          <a:p>
            <a:pPr lvl="1"/>
            <a:r>
              <a:rPr lang="en-US" sz="1800" dirty="0"/>
              <a:t>Collision Case Management</a:t>
            </a:r>
          </a:p>
          <a:p>
            <a:pPr lvl="1"/>
            <a:r>
              <a:rPr lang="en-US" sz="1800" dirty="0"/>
              <a:t>Rule Enforcement</a:t>
            </a:r>
          </a:p>
          <a:p>
            <a:endParaRPr lang="en-US" sz="2000" dirty="0"/>
          </a:p>
          <a:p>
            <a:r>
              <a:rPr lang="en-US" sz="2000" dirty="0"/>
              <a:t>Universal Navigation Method Based on Reach Sets</a:t>
            </a:r>
            <a:endParaRPr lang="en-US" sz="1800" dirty="0"/>
          </a:p>
          <a:p>
            <a:pPr marL="0" indent="0">
              <a:buNone/>
            </a:pPr>
            <a:endParaRPr lang="en-US" sz="2000" dirty="0"/>
          </a:p>
          <a:p>
            <a:r>
              <a:rPr lang="en-US" sz="2000" dirty="0"/>
              <a:t>DAA system for UAS</a:t>
            </a:r>
          </a:p>
          <a:p>
            <a:endParaRPr lang="en-US" sz="2000" dirty="0"/>
          </a:p>
          <a:p>
            <a:r>
              <a:rPr lang="en-US" sz="2000" dirty="0"/>
              <a:t>Control Interface via Movement Automaton</a:t>
            </a:r>
          </a:p>
          <a:p>
            <a:pPr lvl="1"/>
            <a:r>
              <a:rPr lang="en-US" sz="1800" dirty="0"/>
              <a:t>To interface navigation methods or prediction methods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5265367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7C2B5F-5680-471B-A1C8-2C7D5A881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0352" y="342044"/>
            <a:ext cx="7680960" cy="498610"/>
          </a:xfrm>
        </p:spPr>
        <p:txBody>
          <a:bodyPr/>
          <a:lstStyle/>
          <a:p>
            <a:r>
              <a:rPr lang="pt-PT" dirty="0">
                <a:solidFill>
                  <a:srgbClr val="FF0000"/>
                </a:solidFill>
              </a:rPr>
              <a:t>Follow the structure of the last chapter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153EAD-955A-4923-96D5-759D4F2BF2E2}"/>
              </a:ext>
            </a:extLst>
          </p:cNvPr>
          <p:cNvSpPr>
            <a:spLocks noGrp="1"/>
          </p:cNvSpPr>
          <p:nvPr>
            <p:ph sz="quarter" idx="12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0DF69AC-0404-4407-82DD-0AFCF33CEE10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94</a:t>
            </a:fld>
            <a:endParaRPr lang="en-US" dirty="0"/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8FA7E54-39DC-4B43-80AD-162465F10976}"/>
              </a:ext>
            </a:extLst>
          </p:cNvPr>
          <p:cNvSpPr>
            <a:spLocks noGrp="1"/>
          </p:cNvSpPr>
          <p:nvPr>
            <p:ph sz="quarter" idx="14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673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Q&amp;A Session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3"/>
          </p:nvPr>
        </p:nvSpPr>
        <p:spPr/>
        <p:txBody>
          <a:bodyPr/>
          <a:lstStyle/>
          <a:p>
            <a:pPr>
              <a:defRPr/>
            </a:pPr>
            <a:fld id="{49F53ADA-54B7-4D62-BC4B-6B91A22A65F9}" type="slidenum">
              <a:rPr lang="en-US" smtClean="0"/>
              <a:pPr>
                <a:defRPr/>
              </a:pPr>
              <a:t>95</a:t>
            </a:fld>
            <a:endParaRPr lang="en-US" dirty="0"/>
          </a:p>
        </p:txBody>
      </p:sp>
      <p:pic>
        <p:nvPicPr>
          <p:cNvPr id="5" name="Picture 2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856420"/>
            <a:ext cx="2857500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6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14775" y="832593"/>
            <a:ext cx="4819650" cy="28860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4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78" y="3694841"/>
            <a:ext cx="4347991" cy="25399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8" descr="Výsledok vyhľadávania obrázkov pre dopyt questions answers picture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80754" y="3865490"/>
            <a:ext cx="3236183" cy="21574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03948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/>
    </mc:Choice>
    <mc:Fallback xmlns="">
      <p:transition/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PRESENTATIONDONOTDELETE" val="&lt;?xml version=&quot;1.0&quot; encoding=&quot;UTF-16&quot; standalone=&quot;yes&quot;?&gt;&lt;root reqver=&quot;23045&quot;&gt;&lt;version val=&quot;25142&quot;/&gt;&lt;CPresentation id=&quot;1&quot;&gt;&lt;m_precDefaultNumber&gt;&lt;m_bNumberIsYear val=&quot;1&quot;/&gt;&lt;m_chMinusSymbol&gt;-&lt;/m_chMinusSymbol&gt;&lt;m_chDecimalSymbol17909&gt;.&lt;/m_chDecimalSymbol17909&gt;&lt;m_nGroupingDigits17909 val=&quot;3&quot;/&gt;&lt;m_chGroupingSymbol17909&gt;,&lt;/m_chGroupingSymbol17909&gt;&lt;m_yearfmt&gt;&lt;begin val=&quot;0&quot;/&gt;&lt;end val=&quot;4&quot;/&gt;&lt;/m_yearfmt&gt;&lt;/m_precDefaultNumber&gt;&lt;m_precDefaultPercent&gt;&lt;m_bNumberIsYear val=&quot;1&quot;/&gt;&lt;m_chMinusSymbol&gt;-&lt;/m_chMinusSymbol&gt;&lt;m_nDecimalDigits17909 val=&quot;0&quot;/&gt;&lt;m_chDecimalSymbol17909&gt;.&lt;/m_chDecimalSymbol17909&gt;&lt;m_nGroupingDigits17909 val=&quot;3&quot;/&gt;&lt;m_chGroupingSymbol17909&gt;,&lt;/m_chGroupingSymbol17909&gt;&lt;m_strSuffix17909&gt;%&lt;/m_strSuffix17909&gt;&lt;m_yearfmt&gt;&lt;begin val=&quot;0&quot;/&gt;&lt;end val=&quot;4&quot;/&gt;&lt;/m_yearfmt&gt;&lt;/m_precDefaultPercent&gt;&lt;m_precDefaultDate&gt;&lt;m_bNumberIsYear val=&quot;0&quot;/&gt;&lt;m_strFormatTime&gt;%#m/%#d/%Y&lt;/m_strFormatTime&gt;&lt;m_yearfmt&gt;&lt;begin val=&quot;0&quot;/&gt;&lt;end val=&quot;0&quot;/&gt;&lt;/m_yearfmt&gt;&lt;/m_precDefaultDate&gt;&lt;m_precDefaultYear&gt;&lt;m_yearfmt&gt;&lt;begin val=&quot;0&quot;/&gt;&lt;end val=&quot;4&quot;/&gt;&lt;/m_yearfmt&gt;&lt;/m_precDefaultYear&gt;&lt;m_precDefaultQuarter&gt;&lt;m_yearfmt&gt;&lt;begin val=&quot;0&quot;/&gt;&lt;end val=&quot;4&quot;/&gt;&lt;/m_yearfmt&gt;&lt;/m_precDefaultQuarter&gt;&lt;m_precDefaultMonth&gt;&lt;m_yearfmt&gt;&lt;begin val=&quot;0&quot;/&gt;&lt;end val=&quot;4&quot;/&gt;&lt;/m_yearfmt&gt;&lt;/m_precDefaultMonth&gt;&lt;m_precDefaultWeek&gt;&lt;m_yearfmt&gt;&lt;begin val=&quot;0&quot;/&gt;&lt;end val=&quot;4&quot;/&gt;&lt;/m_yearfmt&gt;&lt;/m_precDefaultWeek&gt;&lt;m_precDefaultDay&gt;&lt;m_yearfmt&gt;&lt;begin val=&quot;0&quot;/&gt;&lt;end val=&quot;4&quot;/&gt;&lt;/m_yearfmt&gt;&lt;/m_precDefaultDay&gt;&lt;m_mruColor&gt;&lt;m_vecMRU length=&quot;0&quot;/&gt;&lt;/m_mruColor&gt;&lt;m_eweekdayFirstOfWeek val=&quot;1&quot;/&gt;&lt;m_eweekdayFirstOfWorkweek val=&quot;2&quot;/&gt;&lt;m_eweekdayFirstOfWeekend val=&quot;7&quot;/&gt;&lt;/CPresentation&gt;&lt;/root&gt;"/>
  <p:tag name="THINKCELLUNDODONOTDELETE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HINKCELLSHAPEDONOTDELETE" val="thinkcellActiveDocDoNotDelete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JHEADERFOOTERLABEL" val="TRUE"/>
  <p:tag name="BJHEADERFOOTERTEXTLABEL" val="Honeywell Internal"/>
</p:tagLst>
</file>

<file path=ppt/theme/theme1.xml><?xml version="1.0" encoding="utf-8"?>
<a:theme xmlns:a="http://schemas.openxmlformats.org/drawingml/2006/main" name="2_HON_Honeywell PPT Template V44 potx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9525" cmpd="sng">
          <a:solidFill>
            <a:srgbClr val="7F7F7F"/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423D6DD9-61DA-4C06-A2ED-03F7009AEFDE}"/>
    </a:ext>
  </a:extLst>
</a:theme>
</file>

<file path=ppt/theme/theme2.xml><?xml version="1.0" encoding="utf-8"?>
<a:theme xmlns:a="http://schemas.openxmlformats.org/drawingml/2006/main" name="Honeywell Theme">
  <a:themeElements>
    <a:clrScheme name="HON">
      <a:dk1>
        <a:srgbClr val="707070"/>
      </a:dk1>
      <a:lt1>
        <a:srgbClr val="FFFFFF"/>
      </a:lt1>
      <a:dk2>
        <a:srgbClr val="E1261C"/>
      </a:dk2>
      <a:lt2>
        <a:srgbClr val="000000"/>
      </a:lt2>
      <a:accent1>
        <a:srgbClr val="FFC627"/>
      </a:accent1>
      <a:accent2>
        <a:srgbClr val="F37021"/>
      </a:accent2>
      <a:accent3>
        <a:srgbClr val="1792E5"/>
      </a:accent3>
      <a:accent4>
        <a:srgbClr val="FFFFFF"/>
      </a:accent4>
      <a:accent5>
        <a:srgbClr val="FFFFFF"/>
      </a:accent5>
      <a:accent6>
        <a:srgbClr val="FFFFFF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ln w="12700"/>
      </a:spPr>
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<a:prstTxWarp prst="textNoShape">
          <a:avLst/>
        </a:prstTxWarp>
        <a:spAutoFit/>
      </a:bodyPr>
      <a:lstStyle>
        <a:defPPr algn="ctr">
          <a:defRPr dirty="0" smtClean="0">
            <a:solidFill>
              <a:schemeClr val="accent2"/>
            </a:solidFill>
          </a:defRPr>
        </a:defPPr>
      </a:lstStyle>
      <a:style>
        <a:lnRef idx="2">
          <a:schemeClr val="accent2"/>
        </a:lnRef>
        <a:fillRef idx="1">
          <a:schemeClr val="lt1"/>
        </a:fillRef>
        <a:effectRef idx="0">
          <a:schemeClr val="accent2"/>
        </a:effectRef>
        <a:fontRef idx="minor">
          <a:schemeClr val="dk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_4x3" id="{05744C82-3ED5-4EB6-BBD4-E940041F24FF}" vid="{991310B5-91FE-40D2-9F2F-6536330E1248}"/>
    </a:ext>
  </a:extLst>
</a:theme>
</file>

<file path=ppt/theme/theme3.xml><?xml version="1.0" encoding="utf-8"?>
<a:theme xmlns:a="http://schemas.openxmlformats.org/drawingml/2006/main" name="1_Honeywell Theme">
  <a:themeElements>
    <a:clrScheme name="Honeywell Branded Colors">
      <a:dk1>
        <a:srgbClr val="000000"/>
      </a:dk1>
      <a:lt1>
        <a:srgbClr val="FFFFFF"/>
      </a:lt1>
      <a:dk2>
        <a:srgbClr val="E1261C"/>
      </a:dk2>
      <a:lt2>
        <a:srgbClr val="FFFFFF"/>
      </a:lt2>
      <a:accent1>
        <a:srgbClr val="000000"/>
      </a:accent1>
      <a:accent2>
        <a:srgbClr val="707070"/>
      </a:accent2>
      <a:accent3>
        <a:srgbClr val="E1261C"/>
      </a:accent3>
      <a:accent4>
        <a:srgbClr val="F37021"/>
      </a:accent4>
      <a:accent5>
        <a:srgbClr val="FFC627"/>
      </a:accent5>
      <a:accent6>
        <a:srgbClr val="1792E5"/>
      </a:accent6>
      <a:hlink>
        <a:srgbClr val="707070"/>
      </a:hlink>
      <a:folHlink>
        <a:srgbClr val="E1261C"/>
      </a:folHlink>
    </a:clrScheme>
    <a:fontScheme name="Arial">
      <a:maj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chemeClr val="bg1">
            <a:lumMod val="85000"/>
          </a:schemeClr>
        </a:solidFill>
        <a:ln w="9525" cmpd="sng">
          <a:noFill/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>
        <a:ln w="12700" cmpd="sng">
          <a:solidFill>
            <a:schemeClr val="bg1">
              <a:lumMod val="50000"/>
            </a:schemeClr>
          </a:solidFill>
        </a:ln>
        <a:effectLst/>
      </a:spPr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Honeywell PPT Template V3.potx" id="{072A8F60-D587-4413-B71E-E25EEABC022A}" vid="{34FDE730-04EA-4F4E-A193-E4B89531D624}"/>
    </a:ext>
  </a:extLst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
</file>

<file path=customXml/item2.xml><?xml version="1.0" encoding="utf-8"?>
<p:properties xmlns:p="http://schemas.microsoft.com/office/2006/metadata/properties" xmlns:xsi="http://www.w3.org/2001/XMLSchema-instance">
  <documentManagement/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B125E098E7F49A0205A16AC239CE8" ma:contentTypeVersion="0" ma:contentTypeDescription="Create a new document." ma:contentTypeScope="" ma:versionID="73d8c0722a46478c40824ebff9961632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1b05d82d297216baf5b26c55225140df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F2573CA-0043-4396-85E7-C5DDDFB28E31}">
  <ds:schemaRefs>
    <ds:schemaRef ds:uri="http://www.w3.org/2001/XMLSchema"/>
    <ds:schemaRef ds:uri="http://www.boldonjames.com/2008/01/sie/internal/label"/>
  </ds:schemaRefs>
</ds:datastoreItem>
</file>

<file path=customXml/itemProps2.xml><?xml version="1.0" encoding="utf-8"?>
<ds:datastoreItem xmlns:ds="http://schemas.openxmlformats.org/officeDocument/2006/customXml" ds:itemID="{D0C9905A-CBD0-4539-91F7-7758145DCB1F}">
  <ds:schemaRefs>
    <ds:schemaRef ds:uri="http://schemas.microsoft.com/office/infopath/2007/PartnerControls"/>
    <ds:schemaRef ds:uri="http://purl.org/dc/elements/1.1/"/>
    <ds:schemaRef ds:uri="http://schemas.microsoft.com/office/2006/metadata/properties"/>
    <ds:schemaRef ds:uri="http://purl.org/dc/terms/"/>
    <ds:schemaRef ds:uri="http://schemas.microsoft.com/office/2006/documentManagement/types"/>
    <ds:schemaRef ds:uri="http://purl.org/dc/dcmitype/"/>
    <ds:schemaRef ds:uri="http://schemas.openxmlformats.org/package/2006/metadata/core-properties"/>
    <ds:schemaRef ds:uri="http://www.w3.org/XML/1998/namespace"/>
  </ds:schemaRefs>
</ds:datastoreItem>
</file>

<file path=customXml/itemProps3.xml><?xml version="1.0" encoding="utf-8"?>
<ds:datastoreItem xmlns:ds="http://schemas.openxmlformats.org/officeDocument/2006/customXml" ds:itemID="{9A711268-4532-4FB9-8196-23D231793AA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  <ds:schemaRef ds:uri="http://schemas.microsoft.com/office/infopath/2007/PartnerControl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MCProjects</Template>
  <TotalTime>4030</TotalTime>
  <Words>3813</Words>
  <Application>Microsoft Office PowerPoint</Application>
  <PresentationFormat>On-screen Show (4:3)</PresentationFormat>
  <Paragraphs>1233</Paragraphs>
  <Slides>96</Slides>
  <Notes>60</Notes>
  <HiddenSlides>0</HiddenSlides>
  <MMClips>7</MMClips>
  <ScaleCrop>false</ScaleCrop>
  <HeadingPairs>
    <vt:vector size="8" baseType="variant">
      <vt:variant>
        <vt:lpstr>Fonts Used</vt:lpstr>
      </vt:variant>
      <vt:variant>
        <vt:i4>11</vt:i4>
      </vt:variant>
      <vt:variant>
        <vt:lpstr>Theme</vt:lpstr>
      </vt:variant>
      <vt:variant>
        <vt:i4>3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96</vt:i4>
      </vt:variant>
    </vt:vector>
  </HeadingPairs>
  <TitlesOfParts>
    <vt:vector size="111" baseType="lpstr">
      <vt:lpstr>Arial</vt:lpstr>
      <vt:lpstr>Arial monospaced for SAP</vt:lpstr>
      <vt:lpstr>Calibri</vt:lpstr>
      <vt:lpstr>Cambria Math</vt:lpstr>
      <vt:lpstr>Courier New</vt:lpstr>
      <vt:lpstr>Helvetica 55 Roman</vt:lpstr>
      <vt:lpstr>Helvetica Neue</vt:lpstr>
      <vt:lpstr>HelveticaNeue BoldCond</vt:lpstr>
      <vt:lpstr>HelveticaNeue MediumCond</vt:lpstr>
      <vt:lpstr>Times New Roman</vt:lpstr>
      <vt:lpstr>Wingdings</vt:lpstr>
      <vt:lpstr>2_HON_Honeywell PPT Template V44 potx</vt:lpstr>
      <vt:lpstr>Honeywell Theme</vt:lpstr>
      <vt:lpstr>1_Honeywell Theme</vt:lpstr>
      <vt:lpstr>think-cell Slide</vt:lpstr>
      <vt:lpstr>PowerPoint Presentation</vt:lpstr>
      <vt:lpstr>Overview</vt:lpstr>
      <vt:lpstr>Overview (MODIFY THE PREVIOUS SLIDE)</vt:lpstr>
      <vt:lpstr>Sense &amp; Avoid Introduction:  Airspace classification  UAS Traffic Management  Terminology  Reactive Avoidance</vt:lpstr>
      <vt:lpstr>Context of SAA:  Airspace classification (2.2)  </vt:lpstr>
      <vt:lpstr>Context of SAA:  Airspace restrictions (2.3)</vt:lpstr>
      <vt:lpstr>Context of SAA:  UAS Traffic Management (UTM) (2.5)</vt:lpstr>
      <vt:lpstr>Context of SAA:  Goal in controlled airspace:     Remain well clear</vt:lpstr>
      <vt:lpstr>Context of SAA:  Actors introduction</vt:lpstr>
      <vt:lpstr>Context of  SAA:  Reactive Sense &amp; Avoid</vt:lpstr>
      <vt:lpstr>Problems in Detect &amp; Avoid:   Explained as a story  Incremental problem definition</vt:lpstr>
      <vt:lpstr>PowerPoint Presentation</vt:lpstr>
      <vt:lpstr>How to get to the fine restaurant ?</vt:lpstr>
      <vt:lpstr>No problem, I know a map of my surroundings</vt:lpstr>
      <vt:lpstr>Forget your map, know the restaurant location</vt:lpstr>
      <vt:lpstr>I get to the first intersection, now what ?</vt:lpstr>
      <vt:lpstr>Look around, get know to your surroundings</vt:lpstr>
      <vt:lpstr>Walk a little more, get closer to the Restaurant</vt:lpstr>
      <vt:lpstr>Now Gentleman can see the Restaurant</vt:lpstr>
      <vt:lpstr>Enjoy a Pint</vt:lpstr>
      <vt:lpstr>You are NOT alone on the streets !</vt:lpstr>
      <vt:lpstr>Multiple source of information – Data Fusion</vt:lpstr>
      <vt:lpstr>Vigilantes &amp; Grannies – Static restriction areas</vt:lpstr>
      <vt:lpstr>Try to avoid static restrictions areas ! </vt:lpstr>
      <vt:lpstr>How about weather ?</vt:lpstr>
      <vt:lpstr>Rather get caught, than catching cold …</vt:lpstr>
      <vt:lpstr>Stick to the rules !</vt:lpstr>
      <vt:lpstr>Formal problem specification                         1/2</vt:lpstr>
      <vt:lpstr>Formal problem specification                         2/2</vt:lpstr>
      <vt:lpstr>Incremental problem definition: [P1] Basic Avoidance</vt:lpstr>
      <vt:lpstr>Incremental problem definition: [P2] Intruders Introduction</vt:lpstr>
      <vt:lpstr>Incremental problem definition: [P3] Static restrictions</vt:lpstr>
      <vt:lpstr>Incremental problem definition: [P4] Dynamic restrictions</vt:lpstr>
      <vt:lpstr>Incremental problem definition: [P5] Rules of the air</vt:lpstr>
      <vt:lpstr>Related work:  Movement Automaton  Surveillance  Navigation  Reach set estimation</vt:lpstr>
      <vt:lpstr>Related work:   Movement automaton (5.1)</vt:lpstr>
      <vt:lpstr>Related work:  Surveillance (5.2)</vt:lpstr>
      <vt:lpstr>Related work:  Navigation (5.3)</vt:lpstr>
      <vt:lpstr>Related work:  Reach Set Estimation (5.4)</vt:lpstr>
      <vt:lpstr>Background material</vt:lpstr>
      <vt:lpstr>Definitions and pictures</vt:lpstr>
      <vt:lpstr>Proposed Framework:  Overview  Avoidance Run  UTM Implementation  Rule Engine</vt:lpstr>
      <vt:lpstr>Proposed framework Overview</vt:lpstr>
      <vt:lpstr>UAS model</vt:lpstr>
      <vt:lpstr>UAS model:  3D unicycle (6.2.2)</vt:lpstr>
      <vt:lpstr>Movement Automaton </vt:lpstr>
      <vt:lpstr>Movement Automaton:  Movement set (6.2.3)</vt:lpstr>
      <vt:lpstr>Movement Automaton:  Trajectory (6.2.3)</vt:lpstr>
      <vt:lpstr>Reach set approximation</vt:lpstr>
      <vt:lpstr>Reach set approximation  Space segmentation – Avoidance Grid (6.3)</vt:lpstr>
      <vt:lpstr>Reach set approximation  The RSA definition</vt:lpstr>
      <vt:lpstr>Reach set approximation:  Trajectory set &amp; Graph</vt:lpstr>
      <vt:lpstr>Mission plan</vt:lpstr>
      <vt:lpstr>ADS-B</vt:lpstr>
      <vt:lpstr>LiDAR</vt:lpstr>
      <vt:lpstr>Offline Maps – created from classified data</vt:lpstr>
      <vt:lpstr>Obstacle Map</vt:lpstr>
      <vt:lpstr>Avoidance Grid</vt:lpstr>
      <vt:lpstr>Avoidance run (6.5.1)  Step 1/7 Initialization</vt:lpstr>
      <vt:lpstr>Avoidance run (6.5.1)  Step 2/7 Threat (obstacle) assessment</vt:lpstr>
      <vt:lpstr>Avoidance run (6.5.1)  Step 3/7 Unknown state of the cells</vt:lpstr>
      <vt:lpstr>Avoidance run (6.5.1)  Step 4/7 Reach set approx. projection</vt:lpstr>
      <vt:lpstr>Avoidance run (6.5.1)  Step 6/7 Reachable/Unreachable</vt:lpstr>
      <vt:lpstr>Avoidance run (6.5.1)  Step 7/7 Trajectory selection</vt:lpstr>
      <vt:lpstr>Mission control run (6.5.2)  Multiple avoidance run joined together</vt:lpstr>
      <vt:lpstr>UAS Traffic Management Concept</vt:lpstr>
      <vt:lpstr>Rule engine</vt:lpstr>
      <vt:lpstr>Simulations:  Test plan</vt:lpstr>
      <vt:lpstr>Test plan</vt:lpstr>
      <vt:lpstr>Simulations  Maze Solver  Storm Avoidance</vt:lpstr>
      <vt:lpstr>Scenario (7.3.3)  Maze</vt:lpstr>
      <vt:lpstr>Scenario (7.3.4):  Storm</vt:lpstr>
      <vt:lpstr>Rules of the Air Simulations:  Converging Maneuver  Head On Approach  Overtake</vt:lpstr>
      <vt:lpstr>Converging Maneuver - Trigger</vt:lpstr>
      <vt:lpstr>Converging Maneuver - Resolution</vt:lpstr>
      <vt:lpstr>Converging Maneuver – Leave condition</vt:lpstr>
      <vt:lpstr>Scenario (7.4.1):  Rule-based converging</vt:lpstr>
      <vt:lpstr>Head On Approach - Trigger</vt:lpstr>
      <vt:lpstr>Head On Approach - Resolution</vt:lpstr>
      <vt:lpstr>Scenario (7.4.2):  Rule-based head-on</vt:lpstr>
      <vt:lpstr>Overtake Maneuver - Trigger</vt:lpstr>
      <vt:lpstr>Overtake Maneuver - Resolution</vt:lpstr>
      <vt:lpstr>Overtake Maneuver – Leave Condition</vt:lpstr>
      <vt:lpstr>Scenario (7.4.4):   Rule-based overtake</vt:lpstr>
      <vt:lpstr>Different speed:   Overtake Maneuver </vt:lpstr>
      <vt:lpstr>Simulations:  Cooperative vs. Noncooperative   Multi-Collision  Situations</vt:lpstr>
      <vt:lpstr>Cooperative separation scenario</vt:lpstr>
      <vt:lpstr>Scenario (7.4.3):   Rule-based mixed head-on with converging</vt:lpstr>
      <vt:lpstr>Non-cooperative separation scenario</vt:lpstr>
      <vt:lpstr>Scenario (7.3.7):   Emergency mixed head-on with converging</vt:lpstr>
      <vt:lpstr>Performance:   Non-cooperative separation scenario</vt:lpstr>
      <vt:lpstr>Simulations results – non-cooperative </vt:lpstr>
      <vt:lpstr>Simulations results – cooperative </vt:lpstr>
      <vt:lpstr>PowerPoint Presentation</vt:lpstr>
      <vt:lpstr>Follow the structure of the last chapter</vt:lpstr>
      <vt:lpstr>Q&amp;A Session</vt:lpstr>
    </vt:vector>
  </TitlesOfParts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Gomola, Alojz</dc:creator>
  <cp:lastModifiedBy>Alojz Gomola</cp:lastModifiedBy>
  <cp:revision>291</cp:revision>
  <cp:lastPrinted>2015-07-29T21:30:37Z</cp:lastPrinted>
  <dcterms:created xsi:type="dcterms:W3CDTF">2017-09-21T08:49:16Z</dcterms:created>
  <dcterms:modified xsi:type="dcterms:W3CDTF">2019-02-14T18:46:32Z</dcterms:modified>
  <cp:contentStatus>Draft</cp:contentStatus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docIndexRef">
    <vt:lpwstr>32119aae-57f2-4d7d-a307-88f2055e1be6</vt:lpwstr>
  </property>
  <property fmtid="{D5CDD505-2E9C-101B-9397-08002B2CF9AE}" pid="3" name="bjSaver">
    <vt:lpwstr>C6yyvslE/cipFLfbT8VtR7D11cRej5tm </vt:lpwstr>
  </property>
  <property fmtid="{D5CDD505-2E9C-101B-9397-08002B2CF9AE}" pid="4" name="bjDocumentLabelXML">
    <vt:lpwstr>&lt;?xml version="1.0" encoding="us-ascii"?&gt;&lt;sisl xmlns:xsi="http://www.w3.org/2001/XMLSchema-instance" xmlns:xsd="http://www.w3.org/2001/XMLSchema" sislVersion="0" policy="bf276872-af07-4968-a71d-1c83e80bd0bf" xmlns="http://www.boldonjames.com/2008/01/sie/i</vt:lpwstr>
  </property>
  <property fmtid="{D5CDD505-2E9C-101B-9397-08002B2CF9AE}" pid="5" name="bjDocumentLabelXML-0">
    <vt:lpwstr>nternal/label"&gt;&lt;element uid="id_protectivemarking_protect" value="" /&gt;&lt;/sisl&gt;</vt:lpwstr>
  </property>
  <property fmtid="{D5CDD505-2E9C-101B-9397-08002B2CF9AE}" pid="6" name="bjDocumentSecurityLabel">
    <vt:lpwstr>Honeywell Internal</vt:lpwstr>
  </property>
  <property fmtid="{D5CDD505-2E9C-101B-9397-08002B2CF9AE}" pid="7" name="BJClassification">
    <vt:lpwstr>Honeywell Internal</vt:lpwstr>
  </property>
</Properties>
</file>